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3.jpg" ContentType="image/p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6" r:id="rId2"/>
    <p:sldId id="257" r:id="rId3"/>
    <p:sldId id="258" r:id="rId4"/>
    <p:sldId id="259" r:id="rId5"/>
    <p:sldId id="282" r:id="rId6"/>
    <p:sldId id="280" r:id="rId7"/>
    <p:sldId id="281" r:id="rId8"/>
    <p:sldId id="283" r:id="rId9"/>
    <p:sldId id="261" r:id="rId10"/>
    <p:sldId id="320" r:id="rId11"/>
    <p:sldId id="284" r:id="rId12"/>
    <p:sldId id="262" r:id="rId13"/>
    <p:sldId id="265" r:id="rId14"/>
    <p:sldId id="339" r:id="rId15"/>
    <p:sldId id="263" r:id="rId16"/>
    <p:sldId id="285" r:id="rId17"/>
    <p:sldId id="264" r:id="rId18"/>
    <p:sldId id="267" r:id="rId19"/>
    <p:sldId id="288" r:id="rId20"/>
    <p:sldId id="303" r:id="rId21"/>
    <p:sldId id="302" r:id="rId22"/>
    <p:sldId id="286" r:id="rId23"/>
    <p:sldId id="315" r:id="rId24"/>
    <p:sldId id="335" r:id="rId25"/>
    <p:sldId id="291" r:id="rId26"/>
    <p:sldId id="287" r:id="rId27"/>
    <p:sldId id="308" r:id="rId28"/>
    <p:sldId id="338" r:id="rId29"/>
    <p:sldId id="311" r:id="rId30"/>
    <p:sldId id="318" r:id="rId31"/>
    <p:sldId id="313" r:id="rId32"/>
    <p:sldId id="293" r:id="rId33"/>
    <p:sldId id="294" r:id="rId34"/>
    <p:sldId id="295" r:id="rId35"/>
    <p:sldId id="268" r:id="rId36"/>
    <p:sldId id="271" r:id="rId37"/>
    <p:sldId id="336" r:id="rId38"/>
    <p:sldId id="274" r:id="rId39"/>
    <p:sldId id="275" r:id="rId40"/>
    <p:sldId id="334" r:id="rId41"/>
    <p:sldId id="323" r:id="rId42"/>
    <p:sldId id="322" r:id="rId43"/>
    <p:sldId id="333" r:id="rId44"/>
    <p:sldId id="305" r:id="rId45"/>
    <p:sldId id="296" r:id="rId46"/>
    <p:sldId id="269" r:id="rId47"/>
    <p:sldId id="297" r:id="rId48"/>
    <p:sldId id="298" r:id="rId49"/>
    <p:sldId id="289" r:id="rId50"/>
    <p:sldId id="326" r:id="rId51"/>
    <p:sldId id="299" r:id="rId52"/>
    <p:sldId id="300" r:id="rId53"/>
    <p:sldId id="301" r:id="rId54"/>
    <p:sldId id="321" r:id="rId55"/>
    <p:sldId id="307" r:id="rId56"/>
    <p:sldId id="319" r:id="rId57"/>
    <p:sldId id="273" r:id="rId58"/>
    <p:sldId id="314" r:id="rId59"/>
    <p:sldId id="325" r:id="rId60"/>
    <p:sldId id="324" r:id="rId61"/>
    <p:sldId id="331" r:id="rId62"/>
    <p:sldId id="341" r:id="rId63"/>
    <p:sldId id="276" r:id="rId64"/>
    <p:sldId id="290" r:id="rId65"/>
    <p:sldId id="277" r:id="rId66"/>
    <p:sldId id="279" r:id="rId67"/>
    <p:sldId id="328" r:id="rId68"/>
    <p:sldId id="309" r:id="rId69"/>
    <p:sldId id="310" r:id="rId70"/>
    <p:sldId id="337" r:id="rId71"/>
    <p:sldId id="329" r:id="rId72"/>
    <p:sldId id="278" r:id="rId73"/>
    <p:sldId id="327" r:id="rId74"/>
    <p:sldId id="332" r:id="rId75"/>
    <p:sldId id="304" r:id="rId76"/>
    <p:sldId id="272" r:id="rId77"/>
    <p:sldId id="340" r:id="rId78"/>
    <p:sldId id="306"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8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5D52770-FB3A-4590-BB61-90DE594ABB0C}" type="datetimeFigureOut">
              <a:rPr lang="en-US" smtClean="0"/>
              <a:t>2/18/2013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3498F70-A267-455E-B3FC-1DA9A8379C1F}" type="slidenum">
              <a:rPr lang="en-US" smtClean="0"/>
              <a:t>‹#›</a:t>
            </a:fld>
            <a:endParaRPr lang="en-US"/>
          </a:p>
        </p:txBody>
      </p:sp>
    </p:spTree>
    <p:extLst>
      <p:ext uri="{BB962C8B-B14F-4D97-AF65-F5344CB8AC3E}">
        <p14:creationId xmlns:p14="http://schemas.microsoft.com/office/powerpoint/2010/main" val="4211615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50A0634-7113-4977-BBB6-BF4876EF8854}" type="datetimeFigureOut">
              <a:rPr lang="en-US" smtClean="0"/>
              <a:t>2/18/2013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0A925A4-DD2D-4867-96D2-274719837439}" type="slidenum">
              <a:rPr lang="en-US" smtClean="0"/>
              <a:t>‹#›</a:t>
            </a:fld>
            <a:endParaRPr lang="en-US"/>
          </a:p>
        </p:txBody>
      </p:sp>
    </p:spTree>
    <p:extLst>
      <p:ext uri="{BB962C8B-B14F-4D97-AF65-F5344CB8AC3E}">
        <p14:creationId xmlns:p14="http://schemas.microsoft.com/office/powerpoint/2010/main" val="149047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a:t>
            </a:fld>
            <a:endParaRPr lang="en-US"/>
          </a:p>
        </p:txBody>
      </p:sp>
    </p:spTree>
    <p:extLst>
      <p:ext uri="{BB962C8B-B14F-4D97-AF65-F5344CB8AC3E}">
        <p14:creationId xmlns:p14="http://schemas.microsoft.com/office/powerpoint/2010/main" val="37265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10</a:t>
            </a:fld>
            <a:endParaRPr lang="en-US"/>
          </a:p>
        </p:txBody>
      </p:sp>
    </p:spTree>
    <p:extLst>
      <p:ext uri="{BB962C8B-B14F-4D97-AF65-F5344CB8AC3E}">
        <p14:creationId xmlns:p14="http://schemas.microsoft.com/office/powerpoint/2010/main" val="331917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11</a:t>
            </a:fld>
            <a:endParaRPr lang="en-US"/>
          </a:p>
        </p:txBody>
      </p:sp>
    </p:spTree>
    <p:extLst>
      <p:ext uri="{BB962C8B-B14F-4D97-AF65-F5344CB8AC3E}">
        <p14:creationId xmlns:p14="http://schemas.microsoft.com/office/powerpoint/2010/main" val="292162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12</a:t>
            </a:fld>
            <a:endParaRPr lang="en-US"/>
          </a:p>
        </p:txBody>
      </p:sp>
    </p:spTree>
    <p:extLst>
      <p:ext uri="{BB962C8B-B14F-4D97-AF65-F5344CB8AC3E}">
        <p14:creationId xmlns:p14="http://schemas.microsoft.com/office/powerpoint/2010/main" val="88721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13</a:t>
            </a:fld>
            <a:endParaRPr lang="en-US"/>
          </a:p>
        </p:txBody>
      </p:sp>
    </p:spTree>
    <p:extLst>
      <p:ext uri="{BB962C8B-B14F-4D97-AF65-F5344CB8AC3E}">
        <p14:creationId xmlns:p14="http://schemas.microsoft.com/office/powerpoint/2010/main" val="281644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can’t just look at government debt.</a:t>
            </a:r>
            <a:r>
              <a:rPr lang="en-US" baseline="0" dirty="0" smtClean="0"/>
              <a:t>  Key source varies across countries and across time.</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14</a:t>
            </a:fld>
            <a:endParaRPr lang="en-US"/>
          </a:p>
        </p:txBody>
      </p:sp>
    </p:spTree>
    <p:extLst>
      <p:ext uri="{BB962C8B-B14F-4D97-AF65-F5344CB8AC3E}">
        <p14:creationId xmlns:p14="http://schemas.microsoft.com/office/powerpoint/2010/main" val="96400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15</a:t>
            </a:fld>
            <a:endParaRPr lang="en-US"/>
          </a:p>
        </p:txBody>
      </p:sp>
    </p:spTree>
    <p:extLst>
      <p:ext uri="{BB962C8B-B14F-4D97-AF65-F5344CB8AC3E}">
        <p14:creationId xmlns:p14="http://schemas.microsoft.com/office/powerpoint/2010/main" val="303213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Debt service includes mortgage and consumer debt;  There also</a:t>
            </a:r>
            <a:r>
              <a:rPr lang="en-US" baseline="0" dirty="0" smtClean="0"/>
              <a:t> exists financial obligations ratio which includes auto leases, rental payments on tenant occupied property, homeowners insurance, and property taxes.</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16</a:t>
            </a:fld>
            <a:endParaRPr lang="en-US"/>
          </a:p>
        </p:txBody>
      </p:sp>
    </p:spTree>
    <p:extLst>
      <p:ext uri="{BB962C8B-B14F-4D97-AF65-F5344CB8AC3E}">
        <p14:creationId xmlns:p14="http://schemas.microsoft.com/office/powerpoint/2010/main" val="161142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17</a:t>
            </a:fld>
            <a:endParaRPr lang="en-US"/>
          </a:p>
        </p:txBody>
      </p:sp>
    </p:spTree>
    <p:extLst>
      <p:ext uri="{BB962C8B-B14F-4D97-AF65-F5344CB8AC3E}">
        <p14:creationId xmlns:p14="http://schemas.microsoft.com/office/powerpoint/2010/main" val="18258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a third of which is held by government agencies, not including</a:t>
            </a:r>
            <a:r>
              <a:rPr lang="en-US" baseline="0" dirty="0" smtClean="0"/>
              <a:t> the FED.</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18</a:t>
            </a:fld>
            <a:endParaRPr lang="en-US"/>
          </a:p>
        </p:txBody>
      </p:sp>
    </p:spTree>
    <p:extLst>
      <p:ext uri="{BB962C8B-B14F-4D97-AF65-F5344CB8AC3E}">
        <p14:creationId xmlns:p14="http://schemas.microsoft.com/office/powerpoint/2010/main" val="3392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19</a:t>
            </a:fld>
            <a:endParaRPr lang="en-US"/>
          </a:p>
        </p:txBody>
      </p:sp>
    </p:spTree>
    <p:extLst>
      <p:ext uri="{BB962C8B-B14F-4D97-AF65-F5344CB8AC3E}">
        <p14:creationId xmlns:p14="http://schemas.microsoft.com/office/powerpoint/2010/main" val="256847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a:t>
            </a:fld>
            <a:endParaRPr lang="en-US"/>
          </a:p>
        </p:txBody>
      </p:sp>
    </p:spTree>
    <p:extLst>
      <p:ext uri="{BB962C8B-B14F-4D97-AF65-F5344CB8AC3E}">
        <p14:creationId xmlns:p14="http://schemas.microsoft.com/office/powerpoint/2010/main" val="3987661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20</a:t>
            </a:fld>
            <a:endParaRPr lang="en-US"/>
          </a:p>
        </p:txBody>
      </p:sp>
    </p:spTree>
    <p:extLst>
      <p:ext uri="{BB962C8B-B14F-4D97-AF65-F5344CB8AC3E}">
        <p14:creationId xmlns:p14="http://schemas.microsoft.com/office/powerpoint/2010/main" val="206008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21</a:t>
            </a:fld>
            <a:endParaRPr lang="en-US"/>
          </a:p>
        </p:txBody>
      </p:sp>
    </p:spTree>
    <p:extLst>
      <p:ext uri="{BB962C8B-B14F-4D97-AF65-F5344CB8AC3E}">
        <p14:creationId xmlns:p14="http://schemas.microsoft.com/office/powerpoint/2010/main" val="1842972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22</a:t>
            </a:fld>
            <a:endParaRPr lang="en-US"/>
          </a:p>
        </p:txBody>
      </p:sp>
    </p:spTree>
    <p:extLst>
      <p:ext uri="{BB962C8B-B14F-4D97-AF65-F5344CB8AC3E}">
        <p14:creationId xmlns:p14="http://schemas.microsoft.com/office/powerpoint/2010/main" val="1813312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23</a:t>
            </a:fld>
            <a:endParaRPr lang="en-US"/>
          </a:p>
        </p:txBody>
      </p:sp>
    </p:spTree>
    <p:extLst>
      <p:ext uri="{BB962C8B-B14F-4D97-AF65-F5344CB8AC3E}">
        <p14:creationId xmlns:p14="http://schemas.microsoft.com/office/powerpoint/2010/main" val="238207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Monetary independence may have gone out the door.</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24</a:t>
            </a:fld>
            <a:endParaRPr lang="en-US"/>
          </a:p>
        </p:txBody>
      </p:sp>
    </p:spTree>
    <p:extLst>
      <p:ext uri="{BB962C8B-B14F-4D97-AF65-F5344CB8AC3E}">
        <p14:creationId xmlns:p14="http://schemas.microsoft.com/office/powerpoint/2010/main" val="2225295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Repression</a:t>
            </a:r>
            <a:r>
              <a:rPr lang="en-US" baseline="0" dirty="0" smtClean="0"/>
              <a:t> is not a good long term </a:t>
            </a:r>
            <a:r>
              <a:rPr lang="en-US" baseline="0" dirty="0" smtClean="0"/>
              <a:t>strategy. </a:t>
            </a:r>
            <a:r>
              <a:rPr lang="en-US" baseline="0" dirty="0" err="1" smtClean="0"/>
              <a:t>Rogoff</a:t>
            </a:r>
            <a:r>
              <a:rPr lang="en-US" baseline="0" dirty="0" smtClean="0"/>
              <a:t> and Reinhart 90%</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25</a:t>
            </a:fld>
            <a:endParaRPr lang="en-US"/>
          </a:p>
        </p:txBody>
      </p:sp>
    </p:spTree>
    <p:extLst>
      <p:ext uri="{BB962C8B-B14F-4D97-AF65-F5344CB8AC3E}">
        <p14:creationId xmlns:p14="http://schemas.microsoft.com/office/powerpoint/2010/main" val="18726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26</a:t>
            </a:fld>
            <a:endParaRPr lang="en-US"/>
          </a:p>
        </p:txBody>
      </p:sp>
    </p:spTree>
    <p:extLst>
      <p:ext uri="{BB962C8B-B14F-4D97-AF65-F5344CB8AC3E}">
        <p14:creationId xmlns:p14="http://schemas.microsoft.com/office/powerpoint/2010/main" val="216949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27</a:t>
            </a:fld>
            <a:endParaRPr lang="en-US"/>
          </a:p>
        </p:txBody>
      </p:sp>
    </p:spTree>
    <p:extLst>
      <p:ext uri="{BB962C8B-B14F-4D97-AF65-F5344CB8AC3E}">
        <p14:creationId xmlns:p14="http://schemas.microsoft.com/office/powerpoint/2010/main" val="363904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28</a:t>
            </a:fld>
            <a:endParaRPr lang="en-US"/>
          </a:p>
        </p:txBody>
      </p:sp>
    </p:spTree>
    <p:extLst>
      <p:ext uri="{BB962C8B-B14F-4D97-AF65-F5344CB8AC3E}">
        <p14:creationId xmlns:p14="http://schemas.microsoft.com/office/powerpoint/2010/main" val="3304624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29</a:t>
            </a:fld>
            <a:endParaRPr lang="en-US"/>
          </a:p>
        </p:txBody>
      </p:sp>
    </p:spTree>
    <p:extLst>
      <p:ext uri="{BB962C8B-B14F-4D97-AF65-F5344CB8AC3E}">
        <p14:creationId xmlns:p14="http://schemas.microsoft.com/office/powerpoint/2010/main" val="226245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a:t>
            </a:fld>
            <a:endParaRPr lang="en-US"/>
          </a:p>
        </p:txBody>
      </p:sp>
    </p:spTree>
    <p:extLst>
      <p:ext uri="{BB962C8B-B14F-4D97-AF65-F5344CB8AC3E}">
        <p14:creationId xmlns:p14="http://schemas.microsoft.com/office/powerpoint/2010/main" val="3649212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30</a:t>
            </a:fld>
            <a:endParaRPr lang="en-US"/>
          </a:p>
        </p:txBody>
      </p:sp>
    </p:spTree>
    <p:extLst>
      <p:ext uri="{BB962C8B-B14F-4D97-AF65-F5344CB8AC3E}">
        <p14:creationId xmlns:p14="http://schemas.microsoft.com/office/powerpoint/2010/main" val="1872463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exists some evidence of a flattening of HC$ growth.  Will</a:t>
            </a:r>
            <a:r>
              <a:rPr lang="en-US" baseline="0" dirty="0" smtClean="0"/>
              <a:t> it persist?</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31</a:t>
            </a:fld>
            <a:endParaRPr lang="en-US"/>
          </a:p>
        </p:txBody>
      </p:sp>
    </p:spTree>
    <p:extLst>
      <p:ext uri="{BB962C8B-B14F-4D97-AF65-F5344CB8AC3E}">
        <p14:creationId xmlns:p14="http://schemas.microsoft.com/office/powerpoint/2010/main" val="664657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32</a:t>
            </a:fld>
            <a:endParaRPr lang="en-US"/>
          </a:p>
        </p:txBody>
      </p:sp>
    </p:spTree>
    <p:extLst>
      <p:ext uri="{BB962C8B-B14F-4D97-AF65-F5344CB8AC3E}">
        <p14:creationId xmlns:p14="http://schemas.microsoft.com/office/powerpoint/2010/main" val="4246736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hand graph is misleading</a:t>
            </a:r>
            <a:r>
              <a:rPr lang="en-US" baseline="0" dirty="0" smtClean="0"/>
              <a:t> as PPP numbers tend to reduce European expenditure levels by 10 to 20 %.</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33</a:t>
            </a:fld>
            <a:endParaRPr lang="en-US"/>
          </a:p>
        </p:txBody>
      </p:sp>
    </p:spTree>
    <p:extLst>
      <p:ext uri="{BB962C8B-B14F-4D97-AF65-F5344CB8AC3E}">
        <p14:creationId xmlns:p14="http://schemas.microsoft.com/office/powerpoint/2010/main" val="724716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34</a:t>
            </a:fld>
            <a:endParaRPr lang="en-US"/>
          </a:p>
        </p:txBody>
      </p:sp>
    </p:spTree>
    <p:extLst>
      <p:ext uri="{BB962C8B-B14F-4D97-AF65-F5344CB8AC3E}">
        <p14:creationId xmlns:p14="http://schemas.microsoft.com/office/powerpoint/2010/main" val="1363748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35</a:t>
            </a:fld>
            <a:endParaRPr lang="en-US"/>
          </a:p>
        </p:txBody>
      </p:sp>
    </p:spTree>
    <p:extLst>
      <p:ext uri="{BB962C8B-B14F-4D97-AF65-F5344CB8AC3E}">
        <p14:creationId xmlns:p14="http://schemas.microsoft.com/office/powerpoint/2010/main" val="177576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36</a:t>
            </a:fld>
            <a:endParaRPr lang="en-US"/>
          </a:p>
        </p:txBody>
      </p:sp>
    </p:spTree>
    <p:extLst>
      <p:ext uri="{BB962C8B-B14F-4D97-AF65-F5344CB8AC3E}">
        <p14:creationId xmlns:p14="http://schemas.microsoft.com/office/powerpoint/2010/main" val="2299906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37</a:t>
            </a:fld>
            <a:endParaRPr lang="en-US"/>
          </a:p>
        </p:txBody>
      </p:sp>
    </p:spTree>
    <p:extLst>
      <p:ext uri="{BB962C8B-B14F-4D97-AF65-F5344CB8AC3E}">
        <p14:creationId xmlns:p14="http://schemas.microsoft.com/office/powerpoint/2010/main" val="4082446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38</a:t>
            </a:fld>
            <a:endParaRPr lang="en-US"/>
          </a:p>
        </p:txBody>
      </p:sp>
    </p:spTree>
    <p:extLst>
      <p:ext uri="{BB962C8B-B14F-4D97-AF65-F5344CB8AC3E}">
        <p14:creationId xmlns:p14="http://schemas.microsoft.com/office/powerpoint/2010/main" val="1386899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39</a:t>
            </a:fld>
            <a:endParaRPr lang="en-US"/>
          </a:p>
        </p:txBody>
      </p:sp>
    </p:spTree>
    <p:extLst>
      <p:ext uri="{BB962C8B-B14F-4D97-AF65-F5344CB8AC3E}">
        <p14:creationId xmlns:p14="http://schemas.microsoft.com/office/powerpoint/2010/main" val="30059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a:t>
            </a:fld>
            <a:endParaRPr lang="en-US"/>
          </a:p>
        </p:txBody>
      </p:sp>
    </p:spTree>
    <p:extLst>
      <p:ext uri="{BB962C8B-B14F-4D97-AF65-F5344CB8AC3E}">
        <p14:creationId xmlns:p14="http://schemas.microsoft.com/office/powerpoint/2010/main" val="2431120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40</a:t>
            </a:fld>
            <a:endParaRPr lang="en-US"/>
          </a:p>
        </p:txBody>
      </p:sp>
    </p:spTree>
    <p:extLst>
      <p:ext uri="{BB962C8B-B14F-4D97-AF65-F5344CB8AC3E}">
        <p14:creationId xmlns:p14="http://schemas.microsoft.com/office/powerpoint/2010/main" val="3625883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41</a:t>
            </a:fld>
            <a:endParaRPr lang="en-US"/>
          </a:p>
        </p:txBody>
      </p:sp>
    </p:spTree>
    <p:extLst>
      <p:ext uri="{BB962C8B-B14F-4D97-AF65-F5344CB8AC3E}">
        <p14:creationId xmlns:p14="http://schemas.microsoft.com/office/powerpoint/2010/main" val="4193068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42</a:t>
            </a:fld>
            <a:endParaRPr lang="en-US"/>
          </a:p>
        </p:txBody>
      </p:sp>
    </p:spTree>
    <p:extLst>
      <p:ext uri="{BB962C8B-B14F-4D97-AF65-F5344CB8AC3E}">
        <p14:creationId xmlns:p14="http://schemas.microsoft.com/office/powerpoint/2010/main" val="2774460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43</a:t>
            </a:fld>
            <a:endParaRPr lang="en-US"/>
          </a:p>
        </p:txBody>
      </p:sp>
    </p:spTree>
    <p:extLst>
      <p:ext uri="{BB962C8B-B14F-4D97-AF65-F5344CB8AC3E}">
        <p14:creationId xmlns:p14="http://schemas.microsoft.com/office/powerpoint/2010/main" val="161799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44</a:t>
            </a:fld>
            <a:endParaRPr lang="en-US"/>
          </a:p>
        </p:txBody>
      </p:sp>
    </p:spTree>
    <p:extLst>
      <p:ext uri="{BB962C8B-B14F-4D97-AF65-F5344CB8AC3E}">
        <p14:creationId xmlns:p14="http://schemas.microsoft.com/office/powerpoint/2010/main" val="1770842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45</a:t>
            </a:fld>
            <a:endParaRPr lang="en-US"/>
          </a:p>
        </p:txBody>
      </p:sp>
    </p:spTree>
    <p:extLst>
      <p:ext uri="{BB962C8B-B14F-4D97-AF65-F5344CB8AC3E}">
        <p14:creationId xmlns:p14="http://schemas.microsoft.com/office/powerpoint/2010/main" val="3026266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46</a:t>
            </a:fld>
            <a:endParaRPr lang="en-US"/>
          </a:p>
        </p:txBody>
      </p:sp>
    </p:spTree>
    <p:extLst>
      <p:ext uri="{BB962C8B-B14F-4D97-AF65-F5344CB8AC3E}">
        <p14:creationId xmlns:p14="http://schemas.microsoft.com/office/powerpoint/2010/main" val="644832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47</a:t>
            </a:fld>
            <a:endParaRPr lang="en-US"/>
          </a:p>
        </p:txBody>
      </p:sp>
    </p:spTree>
    <p:extLst>
      <p:ext uri="{BB962C8B-B14F-4D97-AF65-F5344CB8AC3E}">
        <p14:creationId xmlns:p14="http://schemas.microsoft.com/office/powerpoint/2010/main" val="730929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48</a:t>
            </a:fld>
            <a:endParaRPr lang="en-US"/>
          </a:p>
        </p:txBody>
      </p:sp>
    </p:spTree>
    <p:extLst>
      <p:ext uri="{BB962C8B-B14F-4D97-AF65-F5344CB8AC3E}">
        <p14:creationId xmlns:p14="http://schemas.microsoft.com/office/powerpoint/2010/main" val="3275164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49</a:t>
            </a:fld>
            <a:endParaRPr lang="en-US"/>
          </a:p>
        </p:txBody>
      </p:sp>
    </p:spTree>
    <p:extLst>
      <p:ext uri="{BB962C8B-B14F-4D97-AF65-F5344CB8AC3E}">
        <p14:creationId xmlns:p14="http://schemas.microsoft.com/office/powerpoint/2010/main" val="150316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a:t>
            </a:fld>
            <a:endParaRPr lang="en-US"/>
          </a:p>
        </p:txBody>
      </p:sp>
    </p:spTree>
    <p:extLst>
      <p:ext uri="{BB962C8B-B14F-4D97-AF65-F5344CB8AC3E}">
        <p14:creationId xmlns:p14="http://schemas.microsoft.com/office/powerpoint/2010/main" val="3881888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Adverse selection is a big deal.  Who will participate</a:t>
            </a:r>
            <a:r>
              <a:rPr lang="en-US" baseline="0" dirty="0" smtClean="0"/>
              <a:t> in exchanges?  Role of risk selection and self-funding.  Smaller and smaller firms are self-insuring.</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50</a:t>
            </a:fld>
            <a:endParaRPr lang="en-US"/>
          </a:p>
        </p:txBody>
      </p:sp>
    </p:spTree>
    <p:extLst>
      <p:ext uri="{BB962C8B-B14F-4D97-AF65-F5344CB8AC3E}">
        <p14:creationId xmlns:p14="http://schemas.microsoft.com/office/powerpoint/2010/main" val="1917014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51</a:t>
            </a:fld>
            <a:endParaRPr lang="en-US"/>
          </a:p>
        </p:txBody>
      </p:sp>
    </p:spTree>
    <p:extLst>
      <p:ext uri="{BB962C8B-B14F-4D97-AF65-F5344CB8AC3E}">
        <p14:creationId xmlns:p14="http://schemas.microsoft.com/office/powerpoint/2010/main" val="4121148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Medicaid participation and Gov. </a:t>
            </a:r>
            <a:r>
              <a:rPr lang="en-US" smtClean="0"/>
              <a:t>Walker’s proposal.</a:t>
            </a:r>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52</a:t>
            </a:fld>
            <a:endParaRPr lang="en-US"/>
          </a:p>
        </p:txBody>
      </p:sp>
    </p:spTree>
    <p:extLst>
      <p:ext uri="{BB962C8B-B14F-4D97-AF65-F5344CB8AC3E}">
        <p14:creationId xmlns:p14="http://schemas.microsoft.com/office/powerpoint/2010/main" val="2652850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53</a:t>
            </a:fld>
            <a:endParaRPr lang="en-US"/>
          </a:p>
        </p:txBody>
      </p:sp>
    </p:spTree>
    <p:extLst>
      <p:ext uri="{BB962C8B-B14F-4D97-AF65-F5344CB8AC3E}">
        <p14:creationId xmlns:p14="http://schemas.microsoft.com/office/powerpoint/2010/main" val="3756020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54</a:t>
            </a:fld>
            <a:endParaRPr lang="en-US"/>
          </a:p>
        </p:txBody>
      </p:sp>
    </p:spTree>
    <p:extLst>
      <p:ext uri="{BB962C8B-B14F-4D97-AF65-F5344CB8AC3E}">
        <p14:creationId xmlns:p14="http://schemas.microsoft.com/office/powerpoint/2010/main" val="1065997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Self-insurance</a:t>
            </a:r>
            <a:r>
              <a:rPr lang="en-US" baseline="0" dirty="0" smtClean="0"/>
              <a:t> and small companies.  </a:t>
            </a:r>
            <a:endParaRPr lang="en-US" dirty="0"/>
          </a:p>
        </p:txBody>
      </p:sp>
      <p:sp>
        <p:nvSpPr>
          <p:cNvPr id="4" name="Slide Number Placeholder 3"/>
          <p:cNvSpPr>
            <a:spLocks noGrp="1"/>
          </p:cNvSpPr>
          <p:nvPr>
            <p:ph type="sldNum" sz="quarter" idx="10"/>
          </p:nvPr>
        </p:nvSpPr>
        <p:spPr/>
        <p:txBody>
          <a:bodyPr/>
          <a:lstStyle/>
          <a:p>
            <a:fld id="{B0A925A4-DD2D-4867-96D2-274719837439}" type="slidenum">
              <a:rPr lang="en-US" smtClean="0"/>
              <a:t>55</a:t>
            </a:fld>
            <a:endParaRPr lang="en-US"/>
          </a:p>
        </p:txBody>
      </p:sp>
    </p:spTree>
    <p:extLst>
      <p:ext uri="{BB962C8B-B14F-4D97-AF65-F5344CB8AC3E}">
        <p14:creationId xmlns:p14="http://schemas.microsoft.com/office/powerpoint/2010/main" val="4408044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56</a:t>
            </a:fld>
            <a:endParaRPr lang="en-US"/>
          </a:p>
        </p:txBody>
      </p:sp>
    </p:spTree>
    <p:extLst>
      <p:ext uri="{BB962C8B-B14F-4D97-AF65-F5344CB8AC3E}">
        <p14:creationId xmlns:p14="http://schemas.microsoft.com/office/powerpoint/2010/main" val="4102369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57</a:t>
            </a:fld>
            <a:endParaRPr lang="en-US"/>
          </a:p>
        </p:txBody>
      </p:sp>
    </p:spTree>
    <p:extLst>
      <p:ext uri="{BB962C8B-B14F-4D97-AF65-F5344CB8AC3E}">
        <p14:creationId xmlns:p14="http://schemas.microsoft.com/office/powerpoint/2010/main" val="5761861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58</a:t>
            </a:fld>
            <a:endParaRPr lang="en-US"/>
          </a:p>
        </p:txBody>
      </p:sp>
    </p:spTree>
    <p:extLst>
      <p:ext uri="{BB962C8B-B14F-4D97-AF65-F5344CB8AC3E}">
        <p14:creationId xmlns:p14="http://schemas.microsoft.com/office/powerpoint/2010/main" val="15327965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59</a:t>
            </a:fld>
            <a:endParaRPr lang="en-US"/>
          </a:p>
        </p:txBody>
      </p:sp>
    </p:spTree>
    <p:extLst>
      <p:ext uri="{BB962C8B-B14F-4D97-AF65-F5344CB8AC3E}">
        <p14:creationId xmlns:p14="http://schemas.microsoft.com/office/powerpoint/2010/main" val="339867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a:t>
            </a:fld>
            <a:endParaRPr lang="en-US"/>
          </a:p>
        </p:txBody>
      </p:sp>
    </p:spTree>
    <p:extLst>
      <p:ext uri="{BB962C8B-B14F-4D97-AF65-F5344CB8AC3E}">
        <p14:creationId xmlns:p14="http://schemas.microsoft.com/office/powerpoint/2010/main" val="34590968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60</a:t>
            </a:fld>
            <a:endParaRPr lang="en-US"/>
          </a:p>
        </p:txBody>
      </p:sp>
    </p:spTree>
    <p:extLst>
      <p:ext uri="{BB962C8B-B14F-4D97-AF65-F5344CB8AC3E}">
        <p14:creationId xmlns:p14="http://schemas.microsoft.com/office/powerpoint/2010/main" val="3197810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61</a:t>
            </a:fld>
            <a:endParaRPr lang="en-US"/>
          </a:p>
        </p:txBody>
      </p:sp>
    </p:spTree>
    <p:extLst>
      <p:ext uri="{BB962C8B-B14F-4D97-AF65-F5344CB8AC3E}">
        <p14:creationId xmlns:p14="http://schemas.microsoft.com/office/powerpoint/2010/main" val="40041479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62</a:t>
            </a:fld>
            <a:endParaRPr lang="en-US"/>
          </a:p>
        </p:txBody>
      </p:sp>
    </p:spTree>
    <p:extLst>
      <p:ext uri="{BB962C8B-B14F-4D97-AF65-F5344CB8AC3E}">
        <p14:creationId xmlns:p14="http://schemas.microsoft.com/office/powerpoint/2010/main" val="36644682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63</a:t>
            </a:fld>
            <a:endParaRPr lang="en-US"/>
          </a:p>
        </p:txBody>
      </p:sp>
    </p:spTree>
    <p:extLst>
      <p:ext uri="{BB962C8B-B14F-4D97-AF65-F5344CB8AC3E}">
        <p14:creationId xmlns:p14="http://schemas.microsoft.com/office/powerpoint/2010/main" val="503686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64</a:t>
            </a:fld>
            <a:endParaRPr lang="en-US"/>
          </a:p>
        </p:txBody>
      </p:sp>
    </p:spTree>
    <p:extLst>
      <p:ext uri="{BB962C8B-B14F-4D97-AF65-F5344CB8AC3E}">
        <p14:creationId xmlns:p14="http://schemas.microsoft.com/office/powerpoint/2010/main" val="1334154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65</a:t>
            </a:fld>
            <a:endParaRPr lang="en-US"/>
          </a:p>
        </p:txBody>
      </p:sp>
    </p:spTree>
    <p:extLst>
      <p:ext uri="{BB962C8B-B14F-4D97-AF65-F5344CB8AC3E}">
        <p14:creationId xmlns:p14="http://schemas.microsoft.com/office/powerpoint/2010/main" val="32632822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66</a:t>
            </a:fld>
            <a:endParaRPr lang="en-US"/>
          </a:p>
        </p:txBody>
      </p:sp>
    </p:spTree>
    <p:extLst>
      <p:ext uri="{BB962C8B-B14F-4D97-AF65-F5344CB8AC3E}">
        <p14:creationId xmlns:p14="http://schemas.microsoft.com/office/powerpoint/2010/main" val="41422248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67</a:t>
            </a:fld>
            <a:endParaRPr lang="en-US"/>
          </a:p>
        </p:txBody>
      </p:sp>
    </p:spTree>
    <p:extLst>
      <p:ext uri="{BB962C8B-B14F-4D97-AF65-F5344CB8AC3E}">
        <p14:creationId xmlns:p14="http://schemas.microsoft.com/office/powerpoint/2010/main" val="33210203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68</a:t>
            </a:fld>
            <a:endParaRPr lang="en-US"/>
          </a:p>
        </p:txBody>
      </p:sp>
    </p:spTree>
    <p:extLst>
      <p:ext uri="{BB962C8B-B14F-4D97-AF65-F5344CB8AC3E}">
        <p14:creationId xmlns:p14="http://schemas.microsoft.com/office/powerpoint/2010/main" val="28234131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69</a:t>
            </a:fld>
            <a:endParaRPr lang="en-US"/>
          </a:p>
        </p:txBody>
      </p:sp>
    </p:spTree>
    <p:extLst>
      <p:ext uri="{BB962C8B-B14F-4D97-AF65-F5344CB8AC3E}">
        <p14:creationId xmlns:p14="http://schemas.microsoft.com/office/powerpoint/2010/main" val="236868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a:t>
            </a:fld>
            <a:endParaRPr lang="en-US"/>
          </a:p>
        </p:txBody>
      </p:sp>
    </p:spTree>
    <p:extLst>
      <p:ext uri="{BB962C8B-B14F-4D97-AF65-F5344CB8AC3E}">
        <p14:creationId xmlns:p14="http://schemas.microsoft.com/office/powerpoint/2010/main" val="40082850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70</a:t>
            </a:fld>
            <a:endParaRPr lang="en-US"/>
          </a:p>
        </p:txBody>
      </p:sp>
    </p:spTree>
    <p:extLst>
      <p:ext uri="{BB962C8B-B14F-4D97-AF65-F5344CB8AC3E}">
        <p14:creationId xmlns:p14="http://schemas.microsoft.com/office/powerpoint/2010/main" val="3367945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71</a:t>
            </a:fld>
            <a:endParaRPr lang="en-US"/>
          </a:p>
        </p:txBody>
      </p:sp>
    </p:spTree>
    <p:extLst>
      <p:ext uri="{BB962C8B-B14F-4D97-AF65-F5344CB8AC3E}">
        <p14:creationId xmlns:p14="http://schemas.microsoft.com/office/powerpoint/2010/main" val="11934318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72</a:t>
            </a:fld>
            <a:endParaRPr lang="en-US"/>
          </a:p>
        </p:txBody>
      </p:sp>
    </p:spTree>
    <p:extLst>
      <p:ext uri="{BB962C8B-B14F-4D97-AF65-F5344CB8AC3E}">
        <p14:creationId xmlns:p14="http://schemas.microsoft.com/office/powerpoint/2010/main" val="27373504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73</a:t>
            </a:fld>
            <a:endParaRPr lang="en-US"/>
          </a:p>
        </p:txBody>
      </p:sp>
    </p:spTree>
    <p:extLst>
      <p:ext uri="{BB962C8B-B14F-4D97-AF65-F5344CB8AC3E}">
        <p14:creationId xmlns:p14="http://schemas.microsoft.com/office/powerpoint/2010/main" val="29449428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74</a:t>
            </a:fld>
            <a:endParaRPr lang="en-US"/>
          </a:p>
        </p:txBody>
      </p:sp>
    </p:spTree>
    <p:extLst>
      <p:ext uri="{BB962C8B-B14F-4D97-AF65-F5344CB8AC3E}">
        <p14:creationId xmlns:p14="http://schemas.microsoft.com/office/powerpoint/2010/main" val="5851412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75</a:t>
            </a:fld>
            <a:endParaRPr lang="en-US"/>
          </a:p>
        </p:txBody>
      </p:sp>
    </p:spTree>
    <p:extLst>
      <p:ext uri="{BB962C8B-B14F-4D97-AF65-F5344CB8AC3E}">
        <p14:creationId xmlns:p14="http://schemas.microsoft.com/office/powerpoint/2010/main" val="3685992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76</a:t>
            </a:fld>
            <a:endParaRPr lang="en-US"/>
          </a:p>
        </p:txBody>
      </p:sp>
    </p:spTree>
    <p:extLst>
      <p:ext uri="{BB962C8B-B14F-4D97-AF65-F5344CB8AC3E}">
        <p14:creationId xmlns:p14="http://schemas.microsoft.com/office/powerpoint/2010/main" val="19508058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77</a:t>
            </a:fld>
            <a:endParaRPr lang="en-US"/>
          </a:p>
        </p:txBody>
      </p:sp>
    </p:spTree>
    <p:extLst>
      <p:ext uri="{BB962C8B-B14F-4D97-AF65-F5344CB8AC3E}">
        <p14:creationId xmlns:p14="http://schemas.microsoft.com/office/powerpoint/2010/main" val="9987092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78</a:t>
            </a:fld>
            <a:endParaRPr lang="en-US"/>
          </a:p>
        </p:txBody>
      </p:sp>
    </p:spTree>
    <p:extLst>
      <p:ext uri="{BB962C8B-B14F-4D97-AF65-F5344CB8AC3E}">
        <p14:creationId xmlns:p14="http://schemas.microsoft.com/office/powerpoint/2010/main" val="185139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8</a:t>
            </a:fld>
            <a:endParaRPr lang="en-US"/>
          </a:p>
        </p:txBody>
      </p:sp>
    </p:spTree>
    <p:extLst>
      <p:ext uri="{BB962C8B-B14F-4D97-AF65-F5344CB8AC3E}">
        <p14:creationId xmlns:p14="http://schemas.microsoft.com/office/powerpoint/2010/main" val="326133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925A4-DD2D-4867-96D2-274719837439}" type="slidenum">
              <a:rPr lang="en-US" smtClean="0"/>
              <a:t>9</a:t>
            </a:fld>
            <a:endParaRPr lang="en-US"/>
          </a:p>
        </p:txBody>
      </p:sp>
    </p:spTree>
    <p:extLst>
      <p:ext uri="{BB962C8B-B14F-4D97-AF65-F5344CB8AC3E}">
        <p14:creationId xmlns:p14="http://schemas.microsoft.com/office/powerpoint/2010/main" val="34038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7E9E1-E65B-45DA-92E9-A3E57C04A283}"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185283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7E9E1-E65B-45DA-92E9-A3E57C04A283}"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182466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7E9E1-E65B-45DA-92E9-A3E57C04A283}"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333879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7E9E1-E65B-45DA-92E9-A3E57C04A283}"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59112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7E9E1-E65B-45DA-92E9-A3E57C04A283}"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225897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7E9E1-E65B-45DA-92E9-A3E57C04A283}"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412979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7E9E1-E65B-45DA-92E9-A3E57C04A283}" type="datetimeFigureOut">
              <a:rPr lang="en-US" smtClean="0"/>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175300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7E9E1-E65B-45DA-92E9-A3E57C04A283}" type="datetimeFigureOut">
              <a:rPr lang="en-US" smtClean="0"/>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389506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7E9E1-E65B-45DA-92E9-A3E57C04A283}" type="datetimeFigureOut">
              <a:rPr lang="en-US" smtClean="0"/>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46700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7E9E1-E65B-45DA-92E9-A3E57C04A283}"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125884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7E9E1-E65B-45DA-92E9-A3E57C04A283}"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2D28C-3D97-430E-8D09-B967F44ECFC5}" type="slidenum">
              <a:rPr lang="en-US" smtClean="0"/>
              <a:t>‹#›</a:t>
            </a:fld>
            <a:endParaRPr lang="en-US"/>
          </a:p>
        </p:txBody>
      </p:sp>
    </p:spTree>
    <p:extLst>
      <p:ext uri="{BB962C8B-B14F-4D97-AF65-F5344CB8AC3E}">
        <p14:creationId xmlns:p14="http://schemas.microsoft.com/office/powerpoint/2010/main" val="398190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7E9E1-E65B-45DA-92E9-A3E57C04A283}" type="datetimeFigureOut">
              <a:rPr lang="en-US" smtClean="0"/>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2D28C-3D97-430E-8D09-B967F44ECFC5}" type="slidenum">
              <a:rPr lang="en-US" smtClean="0"/>
              <a:t>‹#›</a:t>
            </a:fld>
            <a:endParaRPr lang="en-US"/>
          </a:p>
        </p:txBody>
      </p:sp>
    </p:spTree>
    <p:extLst>
      <p:ext uri="{BB962C8B-B14F-4D97-AF65-F5344CB8AC3E}">
        <p14:creationId xmlns:p14="http://schemas.microsoft.com/office/powerpoint/2010/main" val="367599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olicyuncertainty.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healthreform.kff.org/the-states.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rmAutofit/>
          </a:bodyPr>
          <a:lstStyle/>
          <a:p>
            <a:r>
              <a:rPr lang="en-US" dirty="0" smtClean="0"/>
              <a:t>Macroeconomic Insights Affecting Your </a:t>
            </a:r>
            <a:r>
              <a:rPr lang="en-US" smtClean="0"/>
              <a:t>Business Decisions</a:t>
            </a:r>
            <a:r>
              <a:rPr lang="en-US" dirty="0" smtClean="0"/>
              <a:t/>
            </a:r>
            <a:br>
              <a:rPr lang="en-US" dirty="0" smtClean="0"/>
            </a:br>
            <a:r>
              <a:rPr lang="en-US" dirty="0" smtClean="0"/>
              <a:t/>
            </a:r>
            <a:br>
              <a:rPr lang="en-US" dirty="0" smtClean="0"/>
            </a:br>
            <a:r>
              <a:rPr lang="en-US" sz="3100" dirty="0" smtClean="0"/>
              <a:t>Presentation for Diversified Insurance Services</a:t>
            </a:r>
            <a:br>
              <a:rPr lang="en-US" sz="3100" dirty="0" smtClean="0"/>
            </a:br>
            <a:r>
              <a:rPr lang="en-US" sz="2800" dirty="0" smtClean="0"/>
              <a:t>February 20, 2013</a:t>
            </a:r>
            <a:endParaRPr lang="en-US" sz="2800" dirty="0"/>
          </a:p>
        </p:txBody>
      </p:sp>
      <p:sp>
        <p:nvSpPr>
          <p:cNvPr id="3" name="Subtitle 2"/>
          <p:cNvSpPr>
            <a:spLocks noGrp="1"/>
          </p:cNvSpPr>
          <p:nvPr>
            <p:ph type="subTitle" idx="1"/>
          </p:nvPr>
        </p:nvSpPr>
        <p:spPr/>
        <p:txBody>
          <a:bodyPr>
            <a:normAutofit fontScale="92500" lnSpcReduction="20000"/>
          </a:bodyPr>
          <a:lstStyle/>
          <a:p>
            <a:r>
              <a:rPr lang="en-US" dirty="0" smtClean="0"/>
              <a:t>Merton D. </a:t>
            </a:r>
            <a:r>
              <a:rPr lang="en-US" dirty="0" err="1" smtClean="0"/>
              <a:t>Finkler</a:t>
            </a:r>
            <a:r>
              <a:rPr lang="en-US" dirty="0" smtClean="0"/>
              <a:t>, </a:t>
            </a:r>
            <a:r>
              <a:rPr lang="en-US" dirty="0" err="1" smtClean="0"/>
              <a:t>Ph.D</a:t>
            </a:r>
            <a:endParaRPr lang="en-US" dirty="0" smtClean="0"/>
          </a:p>
          <a:p>
            <a:r>
              <a:rPr lang="en-US" dirty="0" smtClean="0"/>
              <a:t>John R. Kimberly Distinguished Professor in the American Economic System</a:t>
            </a:r>
            <a:endParaRPr lang="en-US" dirty="0"/>
          </a:p>
        </p:txBody>
      </p:sp>
    </p:spTree>
    <p:extLst>
      <p:ext uri="{BB962C8B-B14F-4D97-AF65-F5344CB8AC3E}">
        <p14:creationId xmlns:p14="http://schemas.microsoft.com/office/powerpoint/2010/main" val="41072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Downturn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447800"/>
            <a:ext cx="7924800" cy="5029200"/>
          </a:xfrm>
        </p:spPr>
      </p:pic>
    </p:spTree>
    <p:extLst>
      <p:ext uri="{BB962C8B-B14F-4D97-AF65-F5344CB8AC3E}">
        <p14:creationId xmlns:p14="http://schemas.microsoft.com/office/powerpoint/2010/main" val="281731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Industrial Production and Real Retail Sales have responded to policy stimuli as in the past</a:t>
            </a:r>
          </a:p>
          <a:p>
            <a:r>
              <a:rPr lang="en-US" dirty="0" smtClean="0"/>
              <a:t>Real Income has responded more weakly than in the past but has started to grow a bit more rapidly</a:t>
            </a:r>
          </a:p>
          <a:p>
            <a:r>
              <a:rPr lang="en-US" dirty="0" smtClean="0"/>
              <a:t>Employment response has been much slower than in the past and much less responsive to monetary and fiscal stimuli – jobless recovery</a:t>
            </a:r>
          </a:p>
          <a:p>
            <a:r>
              <a:rPr lang="en-US" dirty="0" smtClean="0"/>
              <a:t>Even in GDP terms, the economy remain 5-6% below its potential based on pre-2007 growth</a:t>
            </a:r>
            <a:endParaRPr lang="en-US" dirty="0"/>
          </a:p>
        </p:txBody>
      </p:sp>
    </p:spTree>
    <p:extLst>
      <p:ext uri="{BB962C8B-B14F-4D97-AF65-F5344CB8AC3E}">
        <p14:creationId xmlns:p14="http://schemas.microsoft.com/office/powerpoint/2010/main" val="91725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Unsustainable Trends</a:t>
            </a:r>
            <a:endParaRPr lang="en-US" dirty="0"/>
          </a:p>
        </p:txBody>
      </p:sp>
      <p:sp>
        <p:nvSpPr>
          <p:cNvPr id="3" name="Content Placeholder 2"/>
          <p:cNvSpPr>
            <a:spLocks noGrp="1"/>
          </p:cNvSpPr>
          <p:nvPr>
            <p:ph idx="1"/>
          </p:nvPr>
        </p:nvSpPr>
        <p:spPr/>
        <p:txBody>
          <a:bodyPr/>
          <a:lstStyle/>
          <a:p>
            <a:r>
              <a:rPr lang="en-US" dirty="0" smtClean="0"/>
              <a:t>Total Debt to GDP – Large industrialized economies </a:t>
            </a:r>
          </a:p>
          <a:p>
            <a:r>
              <a:rPr lang="en-US" dirty="0" smtClean="0"/>
              <a:t>Negative Real Yields on Treasuries</a:t>
            </a:r>
          </a:p>
          <a:p>
            <a:r>
              <a:rPr lang="en-US" dirty="0" smtClean="0"/>
              <a:t>Household Debt to GDP levels</a:t>
            </a:r>
          </a:p>
          <a:p>
            <a:r>
              <a:rPr lang="en-US" dirty="0" smtClean="0"/>
              <a:t>Federal Debt to GDP levels</a:t>
            </a:r>
          </a:p>
          <a:p>
            <a:r>
              <a:rPr lang="en-US" dirty="0" smtClean="0"/>
              <a:t>Bank Excess Reserves</a:t>
            </a:r>
            <a:endParaRPr lang="en-US" dirty="0"/>
          </a:p>
        </p:txBody>
      </p:sp>
    </p:spTree>
    <p:extLst>
      <p:ext uri="{BB962C8B-B14F-4D97-AF65-F5344CB8AC3E}">
        <p14:creationId xmlns:p14="http://schemas.microsoft.com/office/powerpoint/2010/main" val="250351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Debt to GDP – 1995 - 2011</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5105" y="1600199"/>
            <a:ext cx="6908295" cy="4905107"/>
          </a:xfrm>
        </p:spPr>
      </p:pic>
    </p:spTree>
    <p:extLst>
      <p:ext uri="{BB962C8B-B14F-4D97-AF65-F5344CB8AC3E}">
        <p14:creationId xmlns:p14="http://schemas.microsoft.com/office/powerpoint/2010/main" val="395187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Composition as % of GDP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4825" y="1295400"/>
            <a:ext cx="8134350" cy="5105400"/>
          </a:xfrm>
        </p:spPr>
      </p:pic>
    </p:spTree>
    <p:extLst>
      <p:ext uri="{BB962C8B-B14F-4D97-AF65-F5344CB8AC3E}">
        <p14:creationId xmlns:p14="http://schemas.microsoft.com/office/powerpoint/2010/main" val="74680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Real Yields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1" y="1524000"/>
            <a:ext cx="7620000" cy="4572000"/>
          </a:xfrm>
        </p:spPr>
      </p:pic>
    </p:spTree>
    <p:extLst>
      <p:ext uri="{BB962C8B-B14F-4D97-AF65-F5344CB8AC3E}">
        <p14:creationId xmlns:p14="http://schemas.microsoft.com/office/powerpoint/2010/main" val="370245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Debt and Debt Service </a:t>
            </a:r>
            <a:br>
              <a:rPr lang="en-US" dirty="0" smtClean="0"/>
            </a:br>
            <a:r>
              <a:rPr lang="en-US" dirty="0" smtClean="0"/>
              <a:t>Relative to HH Income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0235" y="1600200"/>
            <a:ext cx="7043529" cy="4525963"/>
          </a:xfrm>
        </p:spPr>
      </p:pic>
    </p:spTree>
    <p:extLst>
      <p:ext uri="{BB962C8B-B14F-4D97-AF65-F5344CB8AC3E}">
        <p14:creationId xmlns:p14="http://schemas.microsoft.com/office/powerpoint/2010/main" val="427596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Burden of the National Debt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338" y="1600200"/>
            <a:ext cx="6619324" cy="4525963"/>
          </a:xfrm>
        </p:spPr>
      </p:pic>
    </p:spTree>
    <p:extLst>
      <p:ext uri="{BB962C8B-B14F-4D97-AF65-F5344CB8AC3E}">
        <p14:creationId xmlns:p14="http://schemas.microsoft.com/office/powerpoint/2010/main" val="38562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Public Debt to GDP</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95400"/>
            <a:ext cx="8077199" cy="4876800"/>
          </a:xfrm>
        </p:spPr>
      </p:pic>
    </p:spTree>
    <p:extLst>
      <p:ext uri="{BB962C8B-B14F-4D97-AF65-F5344CB8AC3E}">
        <p14:creationId xmlns:p14="http://schemas.microsoft.com/office/powerpoint/2010/main" val="191130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Unstarvable Beast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828800"/>
            <a:ext cx="6019799" cy="4038600"/>
          </a:xfrm>
        </p:spPr>
      </p:pic>
    </p:spTree>
    <p:extLst>
      <p:ext uri="{BB962C8B-B14F-4D97-AF65-F5344CB8AC3E}">
        <p14:creationId xmlns:p14="http://schemas.microsoft.com/office/powerpoint/2010/main" val="87625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 The Economy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Macroeconomy</a:t>
            </a:r>
            <a:endParaRPr lang="en-US" dirty="0" smtClean="0"/>
          </a:p>
          <a:p>
            <a:pPr lvl="1"/>
            <a:r>
              <a:rPr lang="en-US" dirty="0" smtClean="0"/>
              <a:t>Patterns and trends</a:t>
            </a:r>
          </a:p>
          <a:p>
            <a:pPr lvl="1"/>
            <a:r>
              <a:rPr lang="en-US" dirty="0" smtClean="0"/>
              <a:t>Key indicators to watch</a:t>
            </a:r>
          </a:p>
          <a:p>
            <a:pPr lvl="1"/>
            <a:r>
              <a:rPr lang="en-US" dirty="0" smtClean="0"/>
              <a:t>Guidance</a:t>
            </a:r>
          </a:p>
          <a:p>
            <a:r>
              <a:rPr lang="en-US" dirty="0" smtClean="0"/>
              <a:t>Health Care Markets</a:t>
            </a:r>
          </a:p>
          <a:p>
            <a:pPr lvl="1"/>
            <a:r>
              <a:rPr lang="en-US" dirty="0" smtClean="0"/>
              <a:t>Patterns and trends</a:t>
            </a:r>
          </a:p>
          <a:p>
            <a:pPr lvl="1"/>
            <a:r>
              <a:rPr lang="en-US" dirty="0" smtClean="0"/>
              <a:t>Health care reform – the role of exchanges</a:t>
            </a:r>
          </a:p>
          <a:p>
            <a:pPr lvl="1"/>
            <a:r>
              <a:rPr lang="en-US" dirty="0" smtClean="0"/>
              <a:t>Guidance</a:t>
            </a:r>
          </a:p>
        </p:txBody>
      </p:sp>
    </p:spTree>
    <p:extLst>
      <p:ext uri="{BB962C8B-B14F-4D97-AF65-F5344CB8AC3E}">
        <p14:creationId xmlns:p14="http://schemas.microsoft.com/office/powerpoint/2010/main" val="422702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 Reserves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531461"/>
            <a:ext cx="7734565" cy="4640739"/>
          </a:xfrm>
        </p:spPr>
      </p:pic>
    </p:spTree>
    <p:extLst>
      <p:ext uri="{BB962C8B-B14F-4D97-AF65-F5344CB8AC3E}">
        <p14:creationId xmlns:p14="http://schemas.microsoft.com/office/powerpoint/2010/main" val="407174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Mandate for the Federal Reserve</a:t>
            </a:r>
            <a:endParaRPr lang="en-US" dirty="0"/>
          </a:p>
        </p:txBody>
      </p:sp>
      <p:sp>
        <p:nvSpPr>
          <p:cNvPr id="3" name="Content Placeholder 2"/>
          <p:cNvSpPr>
            <a:spLocks noGrp="1"/>
          </p:cNvSpPr>
          <p:nvPr>
            <p:ph idx="1"/>
          </p:nvPr>
        </p:nvSpPr>
        <p:spPr/>
        <p:txBody>
          <a:bodyPr/>
          <a:lstStyle/>
          <a:p>
            <a:r>
              <a:rPr lang="en-US" dirty="0"/>
              <a:t>"The Board of Governors of the Federal Reserve System and the Federal Open Market Committee shall maintain long run growth of the monetary and credit aggregates commensurate with the economy's long run potential to increase production, so as to promote effectively the goals of </a:t>
            </a:r>
            <a:r>
              <a:rPr lang="en-US" b="1" dirty="0"/>
              <a:t>maximum employment, stable prices and moderate long-term interest rates</a:t>
            </a:r>
            <a:r>
              <a:rPr lang="en-US" dirty="0" smtClean="0"/>
              <a:t>.“  Congress, 1977 Act</a:t>
            </a:r>
            <a:endParaRPr lang="en-US" dirty="0"/>
          </a:p>
        </p:txBody>
      </p:sp>
    </p:spTree>
    <p:extLst>
      <p:ext uri="{BB962C8B-B14F-4D97-AF65-F5344CB8AC3E}">
        <p14:creationId xmlns:p14="http://schemas.microsoft.com/office/powerpoint/2010/main" val="126839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 Stabilization Policy</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Aggressive Monetary Policy</a:t>
            </a:r>
          </a:p>
          <a:p>
            <a:pPr lvl="1"/>
            <a:r>
              <a:rPr lang="en-US" dirty="0" smtClean="0"/>
              <a:t>QE I,II, and III – Balance sheet increases w/ ZIRP</a:t>
            </a:r>
          </a:p>
          <a:p>
            <a:pPr lvl="1"/>
            <a:r>
              <a:rPr lang="en-US" dirty="0" smtClean="0"/>
              <a:t>Explicit Policy Goals: Inflation &lt;= 2.5%, U&lt; 6.5%</a:t>
            </a:r>
          </a:p>
          <a:p>
            <a:r>
              <a:rPr lang="en-US" dirty="0" smtClean="0"/>
              <a:t>Activist Fiscal Policy</a:t>
            </a:r>
          </a:p>
          <a:p>
            <a:pPr lvl="1"/>
            <a:r>
              <a:rPr lang="en-US" dirty="0" smtClean="0"/>
              <a:t>Relationship to business cycle – GDP gap remains</a:t>
            </a:r>
          </a:p>
          <a:p>
            <a:pPr lvl="1"/>
            <a:r>
              <a:rPr lang="en-US" dirty="0" smtClean="0"/>
              <a:t>Fiscal cliff (avoided?), fiscal policy, and cliff dwelling</a:t>
            </a:r>
          </a:p>
          <a:p>
            <a:r>
              <a:rPr lang="en-US" dirty="0" smtClean="0"/>
              <a:t>No Long Term Focus</a:t>
            </a:r>
          </a:p>
          <a:p>
            <a:pPr lvl="1"/>
            <a:r>
              <a:rPr lang="en-US" dirty="0" smtClean="0"/>
              <a:t>JOBS Act is an exception (passed April 2012)</a:t>
            </a:r>
          </a:p>
          <a:p>
            <a:pPr lvl="1"/>
            <a:r>
              <a:rPr lang="en-US" dirty="0" smtClean="0"/>
              <a:t>Immigration reform</a:t>
            </a:r>
          </a:p>
          <a:p>
            <a:pPr lvl="1"/>
            <a:r>
              <a:rPr lang="en-US" dirty="0" smtClean="0"/>
              <a:t>Entitlement reform</a:t>
            </a:r>
          </a:p>
        </p:txBody>
      </p:sp>
    </p:spTree>
    <p:extLst>
      <p:ext uri="{BB962C8B-B14F-4D97-AF65-F5344CB8AC3E}">
        <p14:creationId xmlns:p14="http://schemas.microsoft.com/office/powerpoint/2010/main" val="3339449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304800"/>
            <a:ext cx="7543800" cy="6321226"/>
          </a:xfrm>
        </p:spPr>
      </p:pic>
    </p:spTree>
    <p:extLst>
      <p:ext uri="{BB962C8B-B14F-4D97-AF65-F5344CB8AC3E}">
        <p14:creationId xmlns:p14="http://schemas.microsoft.com/office/powerpoint/2010/main" val="346247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 “Outs” and “Ins”</a:t>
            </a:r>
            <a:endParaRPr lang="en-US" dirty="0"/>
          </a:p>
        </p:txBody>
      </p:sp>
      <p:sp>
        <p:nvSpPr>
          <p:cNvPr id="4" name="Content Placeholder 3"/>
          <p:cNvSpPr>
            <a:spLocks noGrp="1"/>
          </p:cNvSpPr>
          <p:nvPr>
            <p:ph sz="half" idx="1"/>
          </p:nvPr>
        </p:nvSpPr>
        <p:spPr/>
        <p:txBody>
          <a:bodyPr/>
          <a:lstStyle/>
          <a:p>
            <a:pPr marL="0" indent="0">
              <a:buNone/>
            </a:pPr>
            <a:r>
              <a:rPr lang="en-US" sz="4000" dirty="0" smtClean="0"/>
              <a:t>Out</a:t>
            </a:r>
          </a:p>
          <a:p>
            <a:r>
              <a:rPr lang="en-US" dirty="0" smtClean="0"/>
              <a:t>Inflation targeting</a:t>
            </a:r>
          </a:p>
          <a:p>
            <a:r>
              <a:rPr lang="en-US" dirty="0" smtClean="0"/>
              <a:t>Fed manages short term Treasuries</a:t>
            </a:r>
          </a:p>
          <a:p>
            <a:r>
              <a:rPr lang="en-US" dirty="0" smtClean="0"/>
              <a:t>One element of Macroeconomic Stabilization Policy</a:t>
            </a:r>
            <a:endParaRPr lang="en-US" dirty="0"/>
          </a:p>
        </p:txBody>
      </p:sp>
      <p:sp>
        <p:nvSpPr>
          <p:cNvPr id="5" name="Content Placeholder 4"/>
          <p:cNvSpPr>
            <a:spLocks noGrp="1"/>
          </p:cNvSpPr>
          <p:nvPr>
            <p:ph sz="half" idx="2"/>
          </p:nvPr>
        </p:nvSpPr>
        <p:spPr/>
        <p:txBody>
          <a:bodyPr/>
          <a:lstStyle/>
          <a:p>
            <a:pPr marL="0" indent="0">
              <a:buNone/>
            </a:pPr>
            <a:r>
              <a:rPr lang="en-US" sz="4000" dirty="0" smtClean="0"/>
              <a:t>In</a:t>
            </a:r>
          </a:p>
          <a:p>
            <a:r>
              <a:rPr lang="en-US" dirty="0" smtClean="0"/>
              <a:t>Explicit inclusion of UR and nominal GDP</a:t>
            </a:r>
          </a:p>
          <a:p>
            <a:r>
              <a:rPr lang="en-US" dirty="0" smtClean="0"/>
              <a:t>Fed manages all Treasury maturities </a:t>
            </a:r>
          </a:p>
          <a:p>
            <a:r>
              <a:rPr lang="en-US" dirty="0" smtClean="0"/>
              <a:t>Primary Macroeconomic Stabilization Policy</a:t>
            </a:r>
            <a:endParaRPr lang="en-US" dirty="0"/>
          </a:p>
        </p:txBody>
      </p:sp>
    </p:spTree>
    <p:extLst>
      <p:ext uri="{BB962C8B-B14F-4D97-AF65-F5344CB8AC3E}">
        <p14:creationId xmlns:p14="http://schemas.microsoft.com/office/powerpoint/2010/main" val="252041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 Risks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Inflation – not on the horizon (observed and expected both matter)</a:t>
            </a:r>
          </a:p>
          <a:p>
            <a:r>
              <a:rPr lang="en-US" dirty="0" smtClean="0"/>
              <a:t>Fed Policy – when will Fed ease up on the accelerator?</a:t>
            </a:r>
          </a:p>
          <a:p>
            <a:r>
              <a:rPr lang="en-US" dirty="0" smtClean="0"/>
              <a:t>Federal Budget Deficit –short term impact on Aggregate Demand  (e.g., </a:t>
            </a:r>
            <a:r>
              <a:rPr lang="en-US" dirty="0" smtClean="0">
                <a:sym typeface="Symbol"/>
              </a:rPr>
              <a:t>payroll tax, ↓Fed spending)</a:t>
            </a:r>
            <a:endParaRPr lang="en-US" dirty="0" smtClean="0"/>
          </a:p>
          <a:p>
            <a:r>
              <a:rPr lang="en-US" dirty="0" smtClean="0"/>
              <a:t>The Burden of Long Term US Debt – steady 70-80% of GDP for marketed portion</a:t>
            </a:r>
          </a:p>
          <a:p>
            <a:r>
              <a:rPr lang="en-US" dirty="0" smtClean="0"/>
              <a:t>All countries want to </a:t>
            </a:r>
            <a:r>
              <a:rPr lang="en-US" dirty="0" smtClean="0">
                <a:sym typeface="Symbol"/>
              </a:rPr>
              <a:t></a:t>
            </a:r>
            <a:r>
              <a:rPr lang="en-US" dirty="0" smtClean="0"/>
              <a:t>exports → currency wars?</a:t>
            </a:r>
          </a:p>
          <a:p>
            <a:endParaRPr lang="en-US" dirty="0"/>
          </a:p>
        </p:txBody>
      </p:sp>
    </p:spTree>
    <p:extLst>
      <p:ext uri="{BB962C8B-B14F-4D97-AF65-F5344CB8AC3E}">
        <p14:creationId xmlns:p14="http://schemas.microsoft.com/office/powerpoint/2010/main" val="252405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sp>
        <p:nvSpPr>
          <p:cNvPr id="3" name="Content Placeholder 2"/>
          <p:cNvSpPr>
            <a:spLocks noGrp="1"/>
          </p:cNvSpPr>
          <p:nvPr>
            <p:ph idx="1"/>
          </p:nvPr>
        </p:nvSpPr>
        <p:spPr/>
        <p:txBody>
          <a:bodyPr>
            <a:normAutofit/>
          </a:bodyPr>
          <a:lstStyle/>
          <a:p>
            <a:r>
              <a:rPr lang="en-US" dirty="0" smtClean="0"/>
              <a:t>Turning points in real interest rates – return to “moderate” long term real rates</a:t>
            </a:r>
          </a:p>
          <a:p>
            <a:r>
              <a:rPr lang="en-US" dirty="0" smtClean="0"/>
              <a:t>Rapid decline in excess reserves or rise</a:t>
            </a:r>
            <a:r>
              <a:rPr lang="en-US" dirty="0"/>
              <a:t> </a:t>
            </a:r>
            <a:r>
              <a:rPr lang="en-US" dirty="0" smtClean="0"/>
              <a:t>in bank and commercial loans </a:t>
            </a:r>
          </a:p>
          <a:p>
            <a:r>
              <a:rPr lang="en-US" dirty="0" smtClean="0"/>
              <a:t>Marketed government debt to GDP levels </a:t>
            </a:r>
            <a:r>
              <a:rPr lang="en-US" dirty="0"/>
              <a:t> </a:t>
            </a:r>
            <a:r>
              <a:rPr lang="en-US" dirty="0" smtClean="0"/>
              <a:t>- at what level will GDP growth↓? Lenders revolt?</a:t>
            </a:r>
          </a:p>
          <a:p>
            <a:r>
              <a:rPr lang="en-US" dirty="0" smtClean="0"/>
              <a:t>Levels of economic policy uncertainty (</a:t>
            </a:r>
            <a:r>
              <a:rPr lang="en-US" dirty="0" smtClean="0">
                <a:hlinkClick r:id="rId3"/>
              </a:rPr>
              <a:t>www.policyuncertainty.com</a:t>
            </a:r>
            <a:r>
              <a:rPr lang="en-US" dirty="0" smtClean="0"/>
              <a:t>) </a:t>
            </a:r>
            <a:endParaRPr lang="en-US" dirty="0"/>
          </a:p>
        </p:txBody>
      </p:sp>
    </p:spTree>
    <p:extLst>
      <p:ext uri="{BB962C8B-B14F-4D97-AF65-F5344CB8AC3E}">
        <p14:creationId xmlns:p14="http://schemas.microsoft.com/office/powerpoint/2010/main" val="106513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Index of Economic Policy Uncertainty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85591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Uncertainty Increases Unemployment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24000"/>
            <a:ext cx="7848600" cy="4724400"/>
          </a:xfrm>
        </p:spPr>
      </p:pic>
    </p:spTree>
    <p:extLst>
      <p:ext uri="{BB962C8B-B14F-4D97-AF65-F5344CB8AC3E}">
        <p14:creationId xmlns:p14="http://schemas.microsoft.com/office/powerpoint/2010/main" val="227945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II - Health Expenditures and Macro Effects</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sym typeface="Symbol"/>
              </a:rPr>
              <a:t></a:t>
            </a:r>
            <a:r>
              <a:rPr lang="en-US" dirty="0" smtClean="0"/>
              <a:t>“baby boomers” and limited Medicare reform from </a:t>
            </a:r>
            <a:r>
              <a:rPr lang="en-US" dirty="0"/>
              <a:t>f</a:t>
            </a:r>
            <a:r>
              <a:rPr lang="en-US" dirty="0" smtClean="0"/>
              <a:t>ee-for service model →  Medicare share of GDP</a:t>
            </a:r>
            <a:r>
              <a:rPr lang="en-US" dirty="0">
                <a:sym typeface="Symbol"/>
              </a:rPr>
              <a:t> </a:t>
            </a:r>
            <a:r>
              <a:rPr lang="en-US" dirty="0" smtClean="0"/>
              <a:t> &amp; </a:t>
            </a:r>
            <a:r>
              <a:rPr lang="en-US" dirty="0">
                <a:sym typeface="Symbol"/>
              </a:rPr>
              <a:t> </a:t>
            </a:r>
            <a:r>
              <a:rPr lang="en-US" dirty="0" smtClean="0"/>
              <a:t>contributor to deficit spending. </a:t>
            </a:r>
          </a:p>
          <a:p>
            <a:r>
              <a:rPr lang="en-US" dirty="0" smtClean="0"/>
              <a:t>Serious reform of both the financing and the delivery of health care services is essential for sustainable budgets and economic growth. </a:t>
            </a:r>
          </a:p>
          <a:p>
            <a:r>
              <a:rPr lang="en-US" dirty="0" smtClean="0"/>
              <a:t>Herbert Stein: “if something cannot go on forever, it will stop.”</a:t>
            </a:r>
            <a:endParaRPr lang="en-US" dirty="0"/>
          </a:p>
        </p:txBody>
      </p:sp>
    </p:spTree>
    <p:extLst>
      <p:ext uri="{BB962C8B-B14F-4D97-AF65-F5344CB8AC3E}">
        <p14:creationId xmlns:p14="http://schemas.microsoft.com/office/powerpoint/2010/main" val="388428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Business Decision Making</a:t>
            </a:r>
            <a:endParaRPr lang="en-US" dirty="0"/>
          </a:p>
        </p:txBody>
      </p:sp>
      <p:sp>
        <p:nvSpPr>
          <p:cNvPr id="3" name="Content Placeholder 2"/>
          <p:cNvSpPr>
            <a:spLocks noGrp="1"/>
          </p:cNvSpPr>
          <p:nvPr>
            <p:ph idx="1"/>
          </p:nvPr>
        </p:nvSpPr>
        <p:spPr/>
        <p:txBody>
          <a:bodyPr>
            <a:normAutofit/>
          </a:bodyPr>
          <a:lstStyle/>
          <a:p>
            <a:r>
              <a:rPr lang="en-US" dirty="0" smtClean="0"/>
              <a:t>Criteria to be used</a:t>
            </a:r>
          </a:p>
          <a:p>
            <a:pPr lvl="1"/>
            <a:r>
              <a:rPr lang="en-US" dirty="0" smtClean="0"/>
              <a:t>Return</a:t>
            </a:r>
          </a:p>
          <a:p>
            <a:pPr lvl="1"/>
            <a:r>
              <a:rPr lang="en-US" dirty="0" smtClean="0"/>
              <a:t>Risk</a:t>
            </a:r>
          </a:p>
          <a:p>
            <a:pPr lvl="1"/>
            <a:r>
              <a:rPr lang="en-US" dirty="0" smtClean="0"/>
              <a:t>Stability</a:t>
            </a:r>
          </a:p>
          <a:p>
            <a:r>
              <a:rPr lang="en-US" dirty="0" smtClean="0"/>
              <a:t>Risk identification – what could jeopardize existing business models	</a:t>
            </a:r>
          </a:p>
          <a:p>
            <a:r>
              <a:rPr lang="en-US" dirty="0" smtClean="0"/>
              <a:t>Tradeoffs</a:t>
            </a:r>
          </a:p>
          <a:p>
            <a:pPr lvl="1"/>
            <a:endParaRPr lang="en-US" dirty="0"/>
          </a:p>
        </p:txBody>
      </p:sp>
    </p:spTree>
    <p:extLst>
      <p:ext uri="{BB962C8B-B14F-4D97-AF65-F5344CB8AC3E}">
        <p14:creationId xmlns:p14="http://schemas.microsoft.com/office/powerpoint/2010/main" val="21359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p:spPr>
      </p:pic>
    </p:spTree>
    <p:extLst>
      <p:ext uri="{BB962C8B-B14F-4D97-AF65-F5344CB8AC3E}">
        <p14:creationId xmlns:p14="http://schemas.microsoft.com/office/powerpoint/2010/main" val="287750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Health Spending Projections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600200"/>
            <a:ext cx="8686800" cy="4953000"/>
          </a:xfrm>
        </p:spPr>
      </p:pic>
    </p:spTree>
    <p:extLst>
      <p:ext uri="{BB962C8B-B14F-4D97-AF65-F5344CB8AC3E}">
        <p14:creationId xmlns:p14="http://schemas.microsoft.com/office/powerpoint/2010/main" val="3813325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Expenditure Trends</a:t>
            </a:r>
            <a:endParaRPr lang="en-US" dirty="0"/>
          </a:p>
        </p:txBody>
      </p:sp>
      <p:sp>
        <p:nvSpPr>
          <p:cNvPr id="3" name="Content Placeholder 2"/>
          <p:cNvSpPr>
            <a:spLocks noGrp="1"/>
          </p:cNvSpPr>
          <p:nvPr>
            <p:ph idx="1"/>
          </p:nvPr>
        </p:nvSpPr>
        <p:spPr/>
        <p:txBody>
          <a:bodyPr>
            <a:normAutofit/>
          </a:bodyPr>
          <a:lstStyle/>
          <a:p>
            <a:r>
              <a:rPr lang="en-US" dirty="0" smtClean="0"/>
              <a:t>Growth in per capita expenses over time</a:t>
            </a:r>
          </a:p>
          <a:p>
            <a:r>
              <a:rPr lang="en-US" dirty="0" smtClean="0"/>
              <a:t>Growth in health expenditures as share of GDP over time</a:t>
            </a:r>
          </a:p>
          <a:p>
            <a:r>
              <a:rPr lang="en-US" dirty="0" smtClean="0"/>
              <a:t>Cross – country comparison are complex</a:t>
            </a:r>
            <a:endParaRPr lang="en-US" dirty="0"/>
          </a:p>
          <a:p>
            <a:r>
              <a:rPr lang="en-US" dirty="0" smtClean="0"/>
              <a:t>Key result: growth in health care expenditures per year has exceeded growth in US income by 2.5% on average over the past 50 years</a:t>
            </a:r>
            <a:endParaRPr lang="en-US" dirty="0"/>
          </a:p>
        </p:txBody>
      </p:sp>
    </p:spTree>
    <p:extLst>
      <p:ext uri="{BB962C8B-B14F-4D97-AF65-F5344CB8AC3E}">
        <p14:creationId xmlns:p14="http://schemas.microsoft.com/office/powerpoint/2010/main" val="34056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Health Expenditure Trends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05603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Burden of Health Insurance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143000"/>
            <a:ext cx="8839200" cy="5638800"/>
          </a:xfrm>
        </p:spPr>
      </p:pic>
    </p:spTree>
    <p:extLst>
      <p:ext uri="{BB962C8B-B14F-4D97-AF65-F5344CB8AC3E}">
        <p14:creationId xmlns:p14="http://schemas.microsoft.com/office/powerpoint/2010/main" val="3329743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Nirvana</a:t>
            </a:r>
            <a:endParaRPr lang="en-US" dirty="0"/>
          </a:p>
        </p:txBody>
      </p:sp>
      <p:pic>
        <p:nvPicPr>
          <p:cNvPr id="4" name="Picture 2" descr="A:\cartoon.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39139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51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dirty="0"/>
              <a:t>Is the Term “U.S. Health Care System” an Oxymoron? J. D. </a:t>
            </a:r>
            <a:r>
              <a:rPr lang="en-US" sz="3200" dirty="0" err="1"/>
              <a:t>Kleinke</a:t>
            </a:r>
            <a:r>
              <a:rPr lang="en-US" sz="3200" dirty="0"/>
              <a:t> (2001) thinks so.</a:t>
            </a:r>
          </a:p>
        </p:txBody>
      </p:sp>
      <p:sp>
        <p:nvSpPr>
          <p:cNvPr id="9219" name="Rectangle 3"/>
          <p:cNvSpPr>
            <a:spLocks noGrp="1" noChangeArrowheads="1"/>
          </p:cNvSpPr>
          <p:nvPr>
            <p:ph type="body" idx="1"/>
          </p:nvPr>
        </p:nvSpPr>
        <p:spPr>
          <a:xfrm>
            <a:off x="457200" y="1600200"/>
            <a:ext cx="8229600" cy="5105400"/>
          </a:xfrm>
        </p:spPr>
        <p:txBody>
          <a:bodyPr>
            <a:normAutofit fontScale="92500" lnSpcReduction="10000"/>
          </a:bodyPr>
          <a:lstStyle/>
          <a:p>
            <a:r>
              <a:rPr lang="en-US" dirty="0"/>
              <a:t>“Health care in America combines the tortured, politicized complexity of the U.S. tax code with a cacophony of intractable political, cultural, and religious debates about personal rights and responsibilities.”</a:t>
            </a:r>
          </a:p>
          <a:p>
            <a:r>
              <a:rPr lang="en-US" dirty="0"/>
              <a:t>Central reality: “the primary producers and consumers of medical care are uniquely, stubbornly self-serving as they chew through vast sums of other people’s money</a:t>
            </a:r>
            <a:r>
              <a:rPr lang="en-US" dirty="0" smtClean="0"/>
              <a:t>.”</a:t>
            </a:r>
          </a:p>
          <a:p>
            <a:r>
              <a:rPr lang="en-US" dirty="0" smtClean="0"/>
              <a:t>I call this the OPM (Other People’s Money) Principle.</a:t>
            </a:r>
            <a:endParaRPr lang="en-US" dirty="0"/>
          </a:p>
        </p:txBody>
      </p:sp>
    </p:spTree>
    <p:extLst>
      <p:ext uri="{BB962C8B-B14F-4D97-AF65-F5344CB8AC3E}">
        <p14:creationId xmlns:p14="http://schemas.microsoft.com/office/powerpoint/2010/main" val="294949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Health Care Expenditure Drivers</a:t>
            </a:r>
            <a:endParaRPr lang="en-US" dirty="0"/>
          </a:p>
        </p:txBody>
      </p:sp>
      <p:sp>
        <p:nvSpPr>
          <p:cNvPr id="3" name="Content Placeholder 2"/>
          <p:cNvSpPr>
            <a:spLocks noGrp="1"/>
          </p:cNvSpPr>
          <p:nvPr>
            <p:ph idx="1"/>
          </p:nvPr>
        </p:nvSpPr>
        <p:spPr/>
        <p:txBody>
          <a:bodyPr/>
          <a:lstStyle/>
          <a:p>
            <a:r>
              <a:rPr lang="en-US" dirty="0" smtClean="0"/>
              <a:t>An aging population</a:t>
            </a:r>
          </a:p>
          <a:p>
            <a:r>
              <a:rPr lang="en-US" dirty="0" smtClean="0"/>
              <a:t>Increased chronic disease</a:t>
            </a:r>
          </a:p>
          <a:p>
            <a:r>
              <a:rPr lang="en-US" dirty="0" smtClean="0"/>
              <a:t>Increased intensity of medical services and waste (</a:t>
            </a:r>
            <a:r>
              <a:rPr lang="en-US" i="1" dirty="0" smtClean="0"/>
              <a:t>i.e., </a:t>
            </a:r>
            <a:r>
              <a:rPr lang="en-US" dirty="0" smtClean="0"/>
              <a:t>services with costs &gt;&gt; benefits)</a:t>
            </a:r>
          </a:p>
          <a:p>
            <a:r>
              <a:rPr lang="en-US" dirty="0" smtClean="0"/>
              <a:t>Market power (hospitals, specialists, insurers)</a:t>
            </a:r>
            <a:endParaRPr lang="en-US" dirty="0"/>
          </a:p>
        </p:txBody>
      </p:sp>
    </p:spTree>
    <p:extLst>
      <p:ext uri="{BB962C8B-B14F-4D97-AF65-F5344CB8AC3E}">
        <p14:creationId xmlns:p14="http://schemas.microsoft.com/office/powerpoint/2010/main" val="558709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Demographics Complicate Choices</a:t>
            </a:r>
          </a:p>
        </p:txBody>
      </p:sp>
      <p:pic>
        <p:nvPicPr>
          <p:cNvPr id="83972" name="Picture 4" descr="Estimated Per Capita Health Expenditures, by Age and Sex, 1995: men from zero to 4 years of age cost approximately $4,000 and increases to $16,000 by age 79. Women from zero to 4 years of age cost approximately $3,000 and increases to $14,000 by age 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752600"/>
            <a:ext cx="76962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4" name="Text Box 6"/>
          <p:cNvSpPr txBox="1">
            <a:spLocks noChangeArrowheads="1"/>
          </p:cNvSpPr>
          <p:nvPr/>
        </p:nvSpPr>
        <p:spPr bwMode="auto">
          <a:xfrm>
            <a:off x="2057400" y="5599113"/>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Those aged 45 – 64 spend roughly twice the </a:t>
            </a:r>
          </a:p>
          <a:p>
            <a:r>
              <a:rPr lang="en-US"/>
              <a:t>amount spent per person per year by those 18 - 44</a:t>
            </a:r>
          </a:p>
        </p:txBody>
      </p:sp>
    </p:spTree>
    <p:extLst>
      <p:ext uri="{BB962C8B-B14F-4D97-AF65-F5344CB8AC3E}">
        <p14:creationId xmlns:p14="http://schemas.microsoft.com/office/powerpoint/2010/main" val="1062002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r>
              <a:rPr lang="en-US" sz="3800"/>
              <a:t>Chronic Disease Prevalence Rises More than Proportionately with Age</a:t>
            </a:r>
          </a:p>
        </p:txBody>
      </p:sp>
      <p:pic>
        <p:nvPicPr>
          <p:cNvPr id="9318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93188" name="Text Box 4"/>
          <p:cNvSpPr txBox="1">
            <a:spLocks noChangeArrowheads="1"/>
          </p:cNvSpPr>
          <p:nvPr/>
        </p:nvSpPr>
        <p:spPr bwMode="auto">
          <a:xfrm>
            <a:off x="1203325" y="6208713"/>
            <a:ext cx="436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Medical Expenditures Panel Survey 2001</a:t>
            </a:r>
          </a:p>
        </p:txBody>
      </p:sp>
    </p:spTree>
    <p:extLst>
      <p:ext uri="{BB962C8B-B14F-4D97-AF65-F5344CB8AC3E}">
        <p14:creationId xmlns:p14="http://schemas.microsoft.com/office/powerpoint/2010/main" val="320102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 Trends - I</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The NBER reviews 4 indicators to determine recession and recovery periods</a:t>
            </a:r>
          </a:p>
          <a:p>
            <a:pPr lvl="1"/>
            <a:r>
              <a:rPr lang="en-US" dirty="0" smtClean="0"/>
              <a:t>Industrial Production</a:t>
            </a:r>
          </a:p>
          <a:p>
            <a:pPr lvl="1"/>
            <a:r>
              <a:rPr lang="en-US" dirty="0" smtClean="0"/>
              <a:t>Real Income</a:t>
            </a:r>
          </a:p>
          <a:p>
            <a:pPr lvl="1"/>
            <a:r>
              <a:rPr lang="en-US" dirty="0" smtClean="0"/>
              <a:t>Employment</a:t>
            </a:r>
          </a:p>
          <a:p>
            <a:pPr lvl="1"/>
            <a:r>
              <a:rPr lang="en-US" dirty="0" smtClean="0"/>
              <a:t>Real Retail Sales</a:t>
            </a:r>
          </a:p>
        </p:txBody>
      </p:sp>
    </p:spTree>
    <p:extLst>
      <p:ext uri="{BB962C8B-B14F-4D97-AF65-F5344CB8AC3E}">
        <p14:creationId xmlns:p14="http://schemas.microsoft.com/office/powerpoint/2010/main" val="265290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Conditions are Costly</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5557" y="1600200"/>
            <a:ext cx="73128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95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Chronic Disease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3406" y="1600200"/>
            <a:ext cx="78371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678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Costly Conditions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422" y="1689769"/>
            <a:ext cx="8157155" cy="4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97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80–20 Rule Applies to Health Care</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0895" y="1600200"/>
            <a:ext cx="76622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993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Wasteful Health Care Spending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600200"/>
            <a:ext cx="8610600" cy="4953000"/>
          </a:xfrm>
        </p:spPr>
      </p:pic>
    </p:spTree>
    <p:extLst>
      <p:ext uri="{BB962C8B-B14F-4D97-AF65-F5344CB8AC3E}">
        <p14:creationId xmlns:p14="http://schemas.microsoft.com/office/powerpoint/2010/main" val="454121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Primary Laws of Economics</a:t>
            </a:r>
            <a:endParaRPr lang="en-US" dirty="0"/>
          </a:p>
        </p:txBody>
      </p:sp>
      <p:sp>
        <p:nvSpPr>
          <p:cNvPr id="3" name="Content Placeholder 2"/>
          <p:cNvSpPr>
            <a:spLocks noGrp="1"/>
          </p:cNvSpPr>
          <p:nvPr>
            <p:ph idx="1"/>
          </p:nvPr>
        </p:nvSpPr>
        <p:spPr/>
        <p:txBody>
          <a:bodyPr>
            <a:normAutofit fontScale="92500"/>
          </a:bodyPr>
          <a:lstStyle/>
          <a:p>
            <a:r>
              <a:rPr lang="en-US" dirty="0" smtClean="0"/>
              <a:t>The Law of Demand – all else equal, people buy less as the price rises</a:t>
            </a:r>
          </a:p>
          <a:p>
            <a:r>
              <a:rPr lang="en-US" dirty="0" smtClean="0"/>
              <a:t>The Law of Supply – all else equal, providers supply more as the price rises</a:t>
            </a:r>
          </a:p>
          <a:p>
            <a:r>
              <a:rPr lang="en-US" dirty="0" smtClean="0"/>
              <a:t>The Law of Competitive Markets- Under fairly strong assumptions, quantity supplied = quantity demanded at a Price = Long Run Marginal Cost</a:t>
            </a:r>
          </a:p>
          <a:p>
            <a:r>
              <a:rPr lang="en-US" dirty="0" smtClean="0"/>
              <a:t>Competitive Markets are not common in health care</a:t>
            </a:r>
            <a:endParaRPr lang="en-US" dirty="0"/>
          </a:p>
        </p:txBody>
      </p:sp>
    </p:spTree>
    <p:extLst>
      <p:ext uri="{BB962C8B-B14F-4D97-AF65-F5344CB8AC3E}">
        <p14:creationId xmlns:p14="http://schemas.microsoft.com/office/powerpoint/2010/main" val="3030952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Through the Nose!</a:t>
            </a:r>
            <a:endParaRPr lang="en-US" dirty="0"/>
          </a:p>
        </p:txBody>
      </p:sp>
      <p:pic>
        <p:nvPicPr>
          <p:cNvPr id="1026" name="Picture 2" descr="E:\2013 Macro and Health Talk\sniffing 51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419600" cy="483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94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Milwaukee’s Hospital Prices are High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143000"/>
            <a:ext cx="8915400" cy="5715000"/>
          </a:xfrm>
        </p:spPr>
      </p:pic>
    </p:spTree>
    <p:extLst>
      <p:ext uri="{BB962C8B-B14F-4D97-AF65-F5344CB8AC3E}">
        <p14:creationId xmlns:p14="http://schemas.microsoft.com/office/powerpoint/2010/main" val="1051279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Milwaukee’s </a:t>
            </a:r>
            <a:r>
              <a:rPr lang="en-US" dirty="0" smtClean="0"/>
              <a:t>Physician </a:t>
            </a:r>
            <a:r>
              <a:rPr lang="en-US" dirty="0"/>
              <a:t>Prices </a:t>
            </a:r>
            <a:r>
              <a:rPr lang="en-US" dirty="0" smtClean="0"/>
              <a:t>are High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219200"/>
            <a:ext cx="8229600" cy="5486400"/>
          </a:xfrm>
        </p:spPr>
      </p:pic>
    </p:spTree>
    <p:extLst>
      <p:ext uri="{BB962C8B-B14F-4D97-AF65-F5344CB8AC3E}">
        <p14:creationId xmlns:p14="http://schemas.microsoft.com/office/powerpoint/2010/main" val="908976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Wants to Play Exchange?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0800" y="1735931"/>
            <a:ext cx="6502400" cy="4254500"/>
          </a:xfrm>
        </p:spPr>
      </p:pic>
    </p:spTree>
    <p:extLst>
      <p:ext uri="{BB962C8B-B14F-4D97-AF65-F5344CB8AC3E}">
        <p14:creationId xmlns:p14="http://schemas.microsoft.com/office/powerpoint/2010/main" val="82522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WWII Industrial Production</a:t>
            </a:r>
            <a:br>
              <a:rPr lang="en-US" dirty="0" smtClean="0"/>
            </a:br>
            <a:r>
              <a:rPr lang="en-US" dirty="0" smtClean="0"/>
              <a:t>Business Cycles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754124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Exchanges “Can” Create Effective </a:t>
            </a:r>
            <a:r>
              <a:rPr lang="en-US" dirty="0"/>
              <a:t>C</a:t>
            </a:r>
            <a:r>
              <a:rPr lang="en-US" dirty="0" smtClean="0"/>
              <a:t>ompetition</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Allow for scale economies in purchasing (volume discounts for all)</a:t>
            </a:r>
          </a:p>
          <a:p>
            <a:r>
              <a:rPr lang="en-US" dirty="0" smtClean="0"/>
              <a:t>Standardization of benefits allows for ease of comparison of health plans and ACOs</a:t>
            </a:r>
          </a:p>
          <a:p>
            <a:r>
              <a:rPr lang="en-US" dirty="0" smtClean="0"/>
              <a:t>Risk-adjusted payment can be used to reward providers who serve high risk enrollees</a:t>
            </a:r>
          </a:p>
          <a:p>
            <a:r>
              <a:rPr lang="en-US" dirty="0" smtClean="0"/>
              <a:t>Range of choices can be offered</a:t>
            </a:r>
          </a:p>
          <a:p>
            <a:r>
              <a:rPr lang="en-US" dirty="0" smtClean="0"/>
              <a:t>Adverse selection can be reduced by rules for participation (and tax exemption)</a:t>
            </a:r>
            <a:endParaRPr lang="en-US" dirty="0"/>
          </a:p>
        </p:txBody>
      </p:sp>
    </p:spTree>
    <p:extLst>
      <p:ext uri="{BB962C8B-B14F-4D97-AF65-F5344CB8AC3E}">
        <p14:creationId xmlns:p14="http://schemas.microsoft.com/office/powerpoint/2010/main" val="2006296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Exchanges</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2014 requirement for the Patient Protection and Affordable Care Act</a:t>
            </a:r>
          </a:p>
          <a:p>
            <a:r>
              <a:rPr lang="en-US" dirty="0"/>
              <a:t>3 Options (</a:t>
            </a:r>
            <a:r>
              <a:rPr lang="en-US" dirty="0">
                <a:hlinkClick r:id="rId3"/>
              </a:rPr>
              <a:t>http://</a:t>
            </a:r>
            <a:r>
              <a:rPr lang="en-US" dirty="0" smtClean="0">
                <a:hlinkClick r:id="rId3"/>
              </a:rPr>
              <a:t>healthreform.kff.org/the-states.aspx</a:t>
            </a:r>
            <a:r>
              <a:rPr lang="en-US" dirty="0" smtClean="0"/>
              <a:t>) </a:t>
            </a:r>
          </a:p>
          <a:p>
            <a:pPr lvl="1"/>
            <a:r>
              <a:rPr lang="en-US" dirty="0" smtClean="0"/>
              <a:t>State organized and run (18 approved 01/03/13)</a:t>
            </a:r>
          </a:p>
          <a:p>
            <a:pPr lvl="2"/>
            <a:r>
              <a:rPr lang="en-US" dirty="0" smtClean="0"/>
              <a:t>Including Minnesota, Idaho, and Massachusetts</a:t>
            </a:r>
          </a:p>
          <a:p>
            <a:pPr lvl="1"/>
            <a:r>
              <a:rPr lang="en-US" dirty="0" smtClean="0"/>
              <a:t>Partnership with Feds (2) </a:t>
            </a:r>
          </a:p>
          <a:p>
            <a:pPr lvl="2"/>
            <a:r>
              <a:rPr lang="en-US" dirty="0" smtClean="0"/>
              <a:t>Arkansas and Delaware</a:t>
            </a:r>
          </a:p>
          <a:p>
            <a:pPr lvl="1"/>
            <a:r>
              <a:rPr lang="en-US" dirty="0" smtClean="0"/>
              <a:t>Federally Facilitated Exchange (FFE)-  Wisconsin</a:t>
            </a:r>
          </a:p>
          <a:p>
            <a:pPr lvl="1"/>
            <a:endParaRPr lang="en-US" dirty="0"/>
          </a:p>
        </p:txBody>
      </p:sp>
    </p:spTree>
    <p:extLst>
      <p:ext uri="{BB962C8B-B14F-4D97-AF65-F5344CB8AC3E}">
        <p14:creationId xmlns:p14="http://schemas.microsoft.com/office/powerpoint/2010/main" val="310141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Exchanges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Marketplace for health insurance for individuals &amp; small groups (&lt; 100 employees)</a:t>
            </a:r>
          </a:p>
          <a:p>
            <a:r>
              <a:rPr lang="en-US" dirty="0" smtClean="0"/>
              <a:t>Online website to gain information, express preferences and select a plan</a:t>
            </a:r>
          </a:p>
          <a:p>
            <a:r>
              <a:rPr lang="en-US" dirty="0" smtClean="0"/>
              <a:t>Safety net programs may or not be in </a:t>
            </a:r>
            <a:r>
              <a:rPr lang="en-US" dirty="0"/>
              <a:t>e</a:t>
            </a:r>
            <a:r>
              <a:rPr lang="en-US" dirty="0" smtClean="0"/>
              <a:t>xchange</a:t>
            </a:r>
          </a:p>
          <a:p>
            <a:r>
              <a:rPr lang="en-US" dirty="0" smtClean="0"/>
              <a:t>Sliding scale of subsidies for singles up to $44,700 and up to $92,000 for family of 4</a:t>
            </a:r>
          </a:p>
          <a:p>
            <a:r>
              <a:rPr lang="en-US" dirty="0" smtClean="0"/>
              <a:t>Age-adjusted charges with older group premiums limited to &lt;=3 times the youngest group</a:t>
            </a:r>
          </a:p>
          <a:p>
            <a:r>
              <a:rPr lang="en-US" dirty="0" smtClean="0"/>
              <a:t>4 insurance levels based upon deductible size</a:t>
            </a:r>
            <a:endParaRPr lang="en-US" dirty="0"/>
          </a:p>
        </p:txBody>
      </p:sp>
    </p:spTree>
    <p:extLst>
      <p:ext uri="{BB962C8B-B14F-4D97-AF65-F5344CB8AC3E}">
        <p14:creationId xmlns:p14="http://schemas.microsoft.com/office/powerpoint/2010/main" val="3210108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Exchange Implementation</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Time line is tight</a:t>
            </a:r>
          </a:p>
          <a:p>
            <a:r>
              <a:rPr lang="en-US" dirty="0" smtClean="0"/>
              <a:t>Complexity – more than involved with Medicare Part D</a:t>
            </a:r>
          </a:p>
          <a:p>
            <a:r>
              <a:rPr lang="en-US" dirty="0" smtClean="0"/>
              <a:t>Essential Health Benefits definition – higher premiums both in and outside exchange</a:t>
            </a:r>
          </a:p>
          <a:p>
            <a:r>
              <a:rPr lang="en-US" dirty="0" smtClean="0"/>
              <a:t>Implementation – IT infrastructure &amp; distribution of payments</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Sustainability – Fed funding only for 2014</a:t>
            </a:r>
          </a:p>
          <a:p>
            <a:r>
              <a:rPr lang="en-US" dirty="0" smtClean="0"/>
              <a:t>Awareness + enrollment information</a:t>
            </a:r>
          </a:p>
          <a:p>
            <a:r>
              <a:rPr lang="en-US" dirty="0" smtClean="0"/>
              <a:t>Provider network building- both narrow and broad networks</a:t>
            </a:r>
          </a:p>
          <a:p>
            <a:r>
              <a:rPr lang="en-US" dirty="0" smtClean="0"/>
              <a:t>Payer-provider-consumer relations – pricing transparency</a:t>
            </a:r>
            <a:endParaRPr lang="en-US" dirty="0"/>
          </a:p>
        </p:txBody>
      </p:sp>
    </p:spTree>
    <p:extLst>
      <p:ext uri="{BB962C8B-B14F-4D97-AF65-F5344CB8AC3E}">
        <p14:creationId xmlns:p14="http://schemas.microsoft.com/office/powerpoint/2010/main" val="2301748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Employer Provided Insurance Under Health Reform -2014</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smtClean="0"/>
              <a:t>Penalty on employers for not offering affordable insurance (if 50 + full time </a:t>
            </a:r>
            <a:r>
              <a:rPr lang="en-US" dirty="0" err="1" smtClean="0"/>
              <a:t>ee</a:t>
            </a:r>
            <a:r>
              <a:rPr lang="en-US" dirty="0" smtClean="0"/>
              <a:t>) - $2,000 per full time employee (after first 30)</a:t>
            </a:r>
          </a:p>
          <a:p>
            <a:r>
              <a:rPr lang="en-US" dirty="0" smtClean="0"/>
              <a:t>Premium tax credits to purchase insurance for people w/ family income &lt; 400% of poverty level</a:t>
            </a:r>
          </a:p>
          <a:p>
            <a:r>
              <a:rPr lang="en-US" dirty="0" smtClean="0"/>
              <a:t>Tax exemption to offer insurance remains</a:t>
            </a:r>
          </a:p>
          <a:p>
            <a:r>
              <a:rPr lang="en-US" dirty="0" smtClean="0"/>
              <a:t>In 2014, incentive for employers to offer insurance = value of tax exemption  + value of avoided penalty – value of exchange subsidy claimed by workers if they purchase through exchange</a:t>
            </a:r>
            <a:endParaRPr lang="en-US" dirty="0"/>
          </a:p>
        </p:txBody>
      </p:sp>
    </p:spTree>
    <p:extLst>
      <p:ext uri="{BB962C8B-B14F-4D97-AF65-F5344CB8AC3E}">
        <p14:creationId xmlns:p14="http://schemas.microsoft.com/office/powerpoint/2010/main" val="1470848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Incentives Under Health Reform</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143000"/>
            <a:ext cx="7467600" cy="5410200"/>
          </a:xfrm>
        </p:spPr>
      </p:pic>
    </p:spTree>
    <p:extLst>
      <p:ext uri="{BB962C8B-B14F-4D97-AF65-F5344CB8AC3E}">
        <p14:creationId xmlns:p14="http://schemas.microsoft.com/office/powerpoint/2010/main" val="1859817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Commentary on Health Reform</a:t>
            </a:r>
            <a:endParaRPr lang="en-US" dirty="0"/>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smtClean="0"/>
              <a:t>Insurance markets will change as individuals and employees of small companies will have opportunities to be covered by exchanges</a:t>
            </a:r>
          </a:p>
          <a:p>
            <a:r>
              <a:rPr lang="en-US" dirty="0" smtClean="0"/>
              <a:t>Rules require similar prices inside and outside exchange for health plans.  Premiums might rise given narrowed bands for age groups</a:t>
            </a:r>
          </a:p>
          <a:p>
            <a:r>
              <a:rPr lang="en-US" dirty="0" smtClean="0"/>
              <a:t>Bundling will be much more common – Medicare has four bundling plans, just released</a:t>
            </a:r>
          </a:p>
          <a:p>
            <a:r>
              <a:rPr lang="en-US" dirty="0" smtClean="0"/>
              <a:t>Various CMS experiments related to increasing value / $ spent</a:t>
            </a:r>
          </a:p>
        </p:txBody>
      </p:sp>
    </p:spTree>
    <p:extLst>
      <p:ext uri="{BB962C8B-B14F-4D97-AF65-F5344CB8AC3E}">
        <p14:creationId xmlns:p14="http://schemas.microsoft.com/office/powerpoint/2010/main" val="1927528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3200" dirty="0"/>
              <a:t>Does “</a:t>
            </a:r>
            <a:r>
              <a:rPr lang="en-US" sz="3200" dirty="0" err="1"/>
              <a:t>Moneyball</a:t>
            </a:r>
            <a:r>
              <a:rPr lang="en-US" sz="3200" dirty="0"/>
              <a:t>” Apply to Health Care?</a:t>
            </a:r>
            <a:r>
              <a:rPr lang="en-US" sz="3800" dirty="0"/>
              <a:t> </a:t>
            </a:r>
            <a:endParaRPr lang="en-US" sz="3200" dirty="0"/>
          </a:p>
        </p:txBody>
      </p:sp>
      <p:sp>
        <p:nvSpPr>
          <p:cNvPr id="10243" name="Rectangle 3"/>
          <p:cNvSpPr>
            <a:spLocks noGrp="1" noChangeArrowheads="1"/>
          </p:cNvSpPr>
          <p:nvPr>
            <p:ph type="body" idx="1"/>
          </p:nvPr>
        </p:nvSpPr>
        <p:spPr/>
        <p:txBody>
          <a:bodyPr>
            <a:normAutofit fontScale="92500"/>
          </a:bodyPr>
          <a:lstStyle/>
          <a:p>
            <a:r>
              <a:rPr lang="en-US"/>
              <a:t>Michael Lewis (2003) argues that baseball GMs can field winning teams by using measurement and predictive modeling to determine which players to sign with a limited budget.</a:t>
            </a:r>
          </a:p>
          <a:p>
            <a:r>
              <a:rPr lang="en-US"/>
              <a:t>Measurement and predictive modeling are also essential to determine which health care components and practitioners can be combined to yield the best health outcomes given limited budgets.</a:t>
            </a:r>
          </a:p>
          <a:p>
            <a:endParaRPr lang="en-US"/>
          </a:p>
        </p:txBody>
      </p:sp>
    </p:spTree>
    <p:extLst>
      <p:ext uri="{BB962C8B-B14F-4D97-AF65-F5344CB8AC3E}">
        <p14:creationId xmlns:p14="http://schemas.microsoft.com/office/powerpoint/2010/main" val="3341912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Modeling</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smtClean="0"/>
              <a:t>Definition: use of risk adjustment measures and statistical analysis to identify people with high medical need who will likely benefit from managed interventions.</a:t>
            </a:r>
          </a:p>
          <a:p>
            <a:r>
              <a:rPr lang="en-US" dirty="0" smtClean="0"/>
              <a:t>Examples</a:t>
            </a:r>
          </a:p>
          <a:p>
            <a:pPr lvl="1"/>
            <a:r>
              <a:rPr lang="en-US" dirty="0" smtClean="0"/>
              <a:t>Predict chance of duration of illness or survival</a:t>
            </a:r>
          </a:p>
          <a:p>
            <a:pPr lvl="1"/>
            <a:r>
              <a:rPr lang="en-US" dirty="0" smtClean="0"/>
              <a:t>Predict progression of disease in terms of risk</a:t>
            </a:r>
          </a:p>
          <a:p>
            <a:pPr lvl="1"/>
            <a:r>
              <a:rPr lang="en-US" dirty="0" smtClean="0"/>
              <a:t>Predict probability of adverse events based on selected treatment regimes</a:t>
            </a:r>
          </a:p>
          <a:p>
            <a:r>
              <a:rPr lang="en-US" dirty="0" smtClean="0"/>
              <a:t>Adopted predictive models must demonstrate clinical and methodological validity</a:t>
            </a:r>
          </a:p>
        </p:txBody>
      </p:sp>
    </p:spTree>
    <p:extLst>
      <p:ext uri="{BB962C8B-B14F-4D97-AF65-F5344CB8AC3E}">
        <p14:creationId xmlns:p14="http://schemas.microsoft.com/office/powerpoint/2010/main" val="2073661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Predictive Modeling</a:t>
            </a:r>
            <a:endParaRPr lang="en-US" dirty="0"/>
          </a:p>
        </p:txBody>
      </p:sp>
      <p:sp>
        <p:nvSpPr>
          <p:cNvPr id="3" name="Content Placeholder 2"/>
          <p:cNvSpPr>
            <a:spLocks noGrp="1"/>
          </p:cNvSpPr>
          <p:nvPr>
            <p:ph idx="1"/>
          </p:nvPr>
        </p:nvSpPr>
        <p:spPr/>
        <p:txBody>
          <a:bodyPr>
            <a:normAutofit lnSpcReduction="10000"/>
          </a:bodyPr>
          <a:lstStyle/>
          <a:p>
            <a:r>
              <a:rPr lang="en-US" dirty="0" smtClean="0"/>
              <a:t>Predictive modeling can be used to design and coordinate care delivery</a:t>
            </a:r>
          </a:p>
          <a:p>
            <a:r>
              <a:rPr lang="en-US" dirty="0" smtClean="0"/>
              <a:t>Risk identification allows for targeting of appropriate health and wellness initiatives</a:t>
            </a:r>
          </a:p>
          <a:p>
            <a:r>
              <a:rPr lang="en-US" dirty="0" smtClean="0"/>
              <a:t>Can be used within exchanges (HIE) to adjust payments to providers based on risk rather than based on services rendered</a:t>
            </a:r>
          </a:p>
          <a:p>
            <a:r>
              <a:rPr lang="en-US" dirty="0" smtClean="0"/>
              <a:t>Development of value-based insurance plans that can be encouraged by employers or HIEs</a:t>
            </a:r>
            <a:endParaRPr lang="en-US" dirty="0"/>
          </a:p>
        </p:txBody>
      </p:sp>
    </p:spTree>
    <p:extLst>
      <p:ext uri="{BB962C8B-B14F-4D97-AF65-F5344CB8AC3E}">
        <p14:creationId xmlns:p14="http://schemas.microsoft.com/office/powerpoint/2010/main" val="151426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WWII -Real Income </a:t>
            </a:r>
            <a:br>
              <a:rPr lang="en-US" dirty="0" smtClean="0"/>
            </a:br>
            <a:r>
              <a:rPr lang="en-US" dirty="0" smtClean="0"/>
              <a:t>Business Cycles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711631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Ambulatory Care Coordination </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1120" y="1600200"/>
            <a:ext cx="78217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767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Reduction is Cost-Effective</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7504" y="1842182"/>
            <a:ext cx="738899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27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Wisconsin Example on Use of Predictive Modeling (PM)</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754 of 850 employees completed an HRA</a:t>
            </a:r>
          </a:p>
          <a:p>
            <a:r>
              <a:rPr lang="en-US" dirty="0" smtClean="0"/>
              <a:t>HRA w/ PM estimated that 60 individuals @risk for colon cancer</a:t>
            </a:r>
          </a:p>
          <a:p>
            <a:r>
              <a:rPr lang="en-US" dirty="0" smtClean="0"/>
              <a:t>Colonoscopies  purchased at discount </a:t>
            </a:r>
          </a:p>
          <a:p>
            <a:r>
              <a:rPr lang="en-US" dirty="0" smtClean="0"/>
              <a:t>38 individuals had precancerous polyps removed</a:t>
            </a:r>
          </a:p>
          <a:p>
            <a:r>
              <a:rPr lang="en-US" dirty="0" smtClean="0"/>
              <a:t>Early detection and removal of polyps led to reduced number of colon cancer cases and reduced cost</a:t>
            </a:r>
          </a:p>
          <a:p>
            <a:r>
              <a:rPr lang="en-US" dirty="0" smtClean="0"/>
              <a:t>Total cost: $108k;  Potential cost avoided $209K</a:t>
            </a:r>
          </a:p>
          <a:p>
            <a:r>
              <a:rPr lang="en-US" dirty="0" smtClean="0"/>
              <a:t>Assuming 10 years of cancer free life, ROI = 4.4:1</a:t>
            </a:r>
            <a:endParaRPr lang="en-US" dirty="0"/>
          </a:p>
        </p:txBody>
      </p:sp>
    </p:spTree>
    <p:extLst>
      <p:ext uri="{BB962C8B-B14F-4D97-AF65-F5344CB8AC3E}">
        <p14:creationId xmlns:p14="http://schemas.microsoft.com/office/powerpoint/2010/main" val="1093459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 Based Insurance Design (VBID)</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smtClean="0"/>
              <a:t>Value = clinical benefit gained per dollar spent</a:t>
            </a:r>
          </a:p>
          <a:p>
            <a:r>
              <a:rPr lang="en-US" dirty="0" smtClean="0"/>
              <a:t>VBID requires both useful information (based on evidence and predictive modeling) and appropriate incentives</a:t>
            </a:r>
          </a:p>
          <a:p>
            <a:r>
              <a:rPr lang="en-US" dirty="0" smtClean="0"/>
              <a:t>VBID targets insurance coverage to ↓cost sharing for interventions known to be effective and </a:t>
            </a:r>
            <a:r>
              <a:rPr lang="en-US" dirty="0" smtClean="0">
                <a:sym typeface="Symbol"/>
              </a:rPr>
              <a:t></a:t>
            </a:r>
            <a:r>
              <a:rPr lang="en-US" dirty="0" smtClean="0"/>
              <a:t>cost sharing for high cost interventions that offer little or no benefit</a:t>
            </a:r>
          </a:p>
          <a:p>
            <a:r>
              <a:rPr lang="en-US" dirty="0" smtClean="0"/>
              <a:t>Especially helpful for those who suffer from chronic disease.</a:t>
            </a:r>
          </a:p>
          <a:p>
            <a:r>
              <a:rPr lang="en-US" dirty="0" smtClean="0"/>
              <a:t>VBID aligns incentives with high value services.</a:t>
            </a:r>
          </a:p>
          <a:p>
            <a:pPr marL="0" indent="0">
              <a:buNone/>
            </a:pPr>
            <a:endParaRPr lang="en-US" dirty="0"/>
          </a:p>
        </p:txBody>
      </p:sp>
    </p:spTree>
    <p:extLst>
      <p:ext uri="{BB962C8B-B14F-4D97-AF65-F5344CB8AC3E}">
        <p14:creationId xmlns:p14="http://schemas.microsoft.com/office/powerpoint/2010/main" val="3728869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VBID is fiscally responsible</a:t>
            </a:r>
            <a:endParaRPr lang="en-US" dirty="0"/>
          </a:p>
        </p:txBody>
      </p:sp>
      <p:sp>
        <p:nvSpPr>
          <p:cNvPr id="3" name="Content Placeholder 2"/>
          <p:cNvSpPr>
            <a:spLocks noGrp="1"/>
          </p:cNvSpPr>
          <p:nvPr>
            <p:ph idx="1"/>
          </p:nvPr>
        </p:nvSpPr>
        <p:spPr/>
        <p:txBody>
          <a:bodyPr>
            <a:normAutofit lnSpcReduction="10000"/>
          </a:bodyPr>
          <a:lstStyle/>
          <a:p>
            <a:r>
              <a:rPr lang="en-US" dirty="0" smtClean="0"/>
              <a:t>Targets both those who will benefit the most and in what context – </a:t>
            </a:r>
            <a:r>
              <a:rPr lang="en-US" i="1" dirty="0" smtClean="0"/>
              <a:t>e.g.</a:t>
            </a:r>
            <a:r>
              <a:rPr lang="en-US" dirty="0" smtClean="0"/>
              <a:t>, diabetes and RX that reduce the probability of an adverse event. This improves adherence to care management plan</a:t>
            </a:r>
          </a:p>
          <a:p>
            <a:r>
              <a:rPr lang="en-US" dirty="0" smtClean="0"/>
              <a:t>Costs are shifted onto those who seek low value – high cost interventions</a:t>
            </a:r>
          </a:p>
          <a:p>
            <a:r>
              <a:rPr lang="en-US" dirty="0" smtClean="0"/>
              <a:t>Productivity is increased as absenteeism and </a:t>
            </a:r>
            <a:r>
              <a:rPr lang="en-US" dirty="0" err="1" smtClean="0"/>
              <a:t>presenteeism</a:t>
            </a:r>
            <a:r>
              <a:rPr lang="en-US" dirty="0" smtClean="0"/>
              <a:t> decline.</a:t>
            </a:r>
            <a:endParaRPr lang="en-US" dirty="0"/>
          </a:p>
        </p:txBody>
      </p:sp>
    </p:spTree>
    <p:extLst>
      <p:ext uri="{BB962C8B-B14F-4D97-AF65-F5344CB8AC3E}">
        <p14:creationId xmlns:p14="http://schemas.microsoft.com/office/powerpoint/2010/main" val="201705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z="3800" dirty="0"/>
              <a:t>Suggested </a:t>
            </a:r>
            <a:r>
              <a:rPr lang="en-US" sz="3800" dirty="0" smtClean="0"/>
              <a:t>Guidance </a:t>
            </a:r>
            <a:r>
              <a:rPr lang="en-US" sz="3800" dirty="0"/>
              <a:t>for </a:t>
            </a:r>
            <a:r>
              <a:rPr lang="en-US" sz="3800" dirty="0" smtClean="0"/>
              <a:t>Health Care Management</a:t>
            </a:r>
            <a:endParaRPr lang="en-US" sz="3800" dirty="0"/>
          </a:p>
        </p:txBody>
      </p:sp>
      <p:sp>
        <p:nvSpPr>
          <p:cNvPr id="39939" name="Rectangle 3"/>
          <p:cNvSpPr>
            <a:spLocks noGrp="1" noChangeArrowheads="1"/>
          </p:cNvSpPr>
          <p:nvPr>
            <p:ph type="body" idx="1"/>
          </p:nvPr>
        </p:nvSpPr>
        <p:spPr>
          <a:xfrm>
            <a:off x="457200" y="1600200"/>
            <a:ext cx="8229600" cy="4953000"/>
          </a:xfrm>
        </p:spPr>
        <p:txBody>
          <a:bodyPr>
            <a:normAutofit/>
          </a:bodyPr>
          <a:lstStyle/>
          <a:p>
            <a:r>
              <a:rPr lang="en-US" dirty="0"/>
              <a:t>Focus on the total burden of illness, not component cost </a:t>
            </a:r>
            <a:r>
              <a:rPr lang="en-US" dirty="0" smtClean="0"/>
              <a:t>control </a:t>
            </a:r>
            <a:endParaRPr lang="en-US" dirty="0"/>
          </a:p>
          <a:p>
            <a:r>
              <a:rPr lang="en-US" dirty="0" smtClean="0"/>
              <a:t>Develop </a:t>
            </a:r>
            <a:r>
              <a:rPr lang="en-US" dirty="0"/>
              <a:t>and nurture long term coordination among patients, providers, and payers </a:t>
            </a:r>
            <a:r>
              <a:rPr lang="en-US" dirty="0" smtClean="0"/>
              <a:t> - purpose of Accountable Care Organizations and Medical Homes</a:t>
            </a:r>
            <a:endParaRPr lang="en-US" dirty="0"/>
          </a:p>
          <a:p>
            <a:r>
              <a:rPr lang="en-US" dirty="0" smtClean="0"/>
              <a:t>Identify </a:t>
            </a:r>
            <a:r>
              <a:rPr lang="en-US" dirty="0"/>
              <a:t>health risk factors and choose health programs and benefit designs to reduce </a:t>
            </a:r>
            <a:r>
              <a:rPr lang="en-US" dirty="0" smtClean="0"/>
              <a:t>them</a:t>
            </a:r>
          </a:p>
          <a:p>
            <a:pPr lvl="1"/>
            <a:r>
              <a:rPr lang="en-US" dirty="0" smtClean="0"/>
              <a:t>Pertinent for large employers and exchanges</a:t>
            </a:r>
            <a:endParaRPr lang="en-US" dirty="0"/>
          </a:p>
        </p:txBody>
      </p:sp>
    </p:spTree>
    <p:extLst>
      <p:ext uri="{BB962C8B-B14F-4D97-AF65-F5344CB8AC3E}">
        <p14:creationId xmlns:p14="http://schemas.microsoft.com/office/powerpoint/2010/main" val="3660037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Guidance </a:t>
            </a:r>
            <a:r>
              <a:rPr lang="en-US" dirty="0"/>
              <a:t>Continued</a:t>
            </a:r>
          </a:p>
        </p:txBody>
      </p:sp>
      <p:sp>
        <p:nvSpPr>
          <p:cNvPr id="54275" name="Rectangle 3"/>
          <p:cNvSpPr>
            <a:spLocks noGrp="1" noChangeArrowheads="1"/>
          </p:cNvSpPr>
          <p:nvPr>
            <p:ph type="body" idx="1"/>
          </p:nvPr>
        </p:nvSpPr>
        <p:spPr/>
        <p:txBody>
          <a:bodyPr>
            <a:normAutofit fontScale="92500" lnSpcReduction="10000"/>
          </a:bodyPr>
          <a:lstStyle/>
          <a:p>
            <a:pPr>
              <a:lnSpc>
                <a:spcPct val="90000"/>
              </a:lnSpc>
            </a:pPr>
            <a:r>
              <a:rPr lang="en-US" dirty="0"/>
              <a:t>Invest in the information (including evidence-based guidelines) and communication infrastructure for </a:t>
            </a:r>
            <a:r>
              <a:rPr lang="en-US" dirty="0" smtClean="0"/>
              <a:t>prevention – HRAs and health plan comparisons</a:t>
            </a:r>
            <a:endParaRPr lang="en-US" dirty="0"/>
          </a:p>
          <a:p>
            <a:pPr>
              <a:lnSpc>
                <a:spcPct val="90000"/>
              </a:lnSpc>
              <a:buFont typeface="Wingdings" pitchFamily="2" charset="2"/>
              <a:buNone/>
            </a:pPr>
            <a:endParaRPr lang="en-US" dirty="0"/>
          </a:p>
          <a:p>
            <a:pPr>
              <a:lnSpc>
                <a:spcPct val="90000"/>
              </a:lnSpc>
            </a:pPr>
            <a:r>
              <a:rPr lang="en-US" dirty="0"/>
              <a:t>Provide incentives for enrollees, providers, and payers to reward performance consistent with reduced risks and illness </a:t>
            </a:r>
            <a:r>
              <a:rPr lang="en-US" dirty="0" smtClean="0"/>
              <a:t>burdens – flat employer contribution, incentives to complete an HRA, incentives to join chronic disease management  program</a:t>
            </a:r>
            <a:endParaRPr lang="en-US" dirty="0"/>
          </a:p>
          <a:p>
            <a:pPr>
              <a:lnSpc>
                <a:spcPct val="90000"/>
              </a:lnSpc>
              <a:buFont typeface="Wingdings" pitchFamily="2" charset="2"/>
              <a:buNone/>
            </a:pPr>
            <a:endParaRPr lang="en-US" dirty="0"/>
          </a:p>
          <a:p>
            <a:pPr>
              <a:lnSpc>
                <a:spcPct val="90000"/>
              </a:lnSpc>
            </a:pPr>
            <a:endParaRPr lang="en-US" dirty="0"/>
          </a:p>
        </p:txBody>
      </p:sp>
    </p:spTree>
    <p:extLst>
      <p:ext uri="{BB962C8B-B14F-4D97-AF65-F5344CB8AC3E}">
        <p14:creationId xmlns:p14="http://schemas.microsoft.com/office/powerpoint/2010/main" val="2708150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Part III - Asset Management Questions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What return on assets is required to meet ongoing and prospective objectives?</a:t>
            </a:r>
          </a:p>
          <a:p>
            <a:r>
              <a:rPr lang="en-US" dirty="0" smtClean="0"/>
              <a:t>To what degree can the enterprise afford downside risk? (10%, 20%, 30% of value)</a:t>
            </a:r>
          </a:p>
          <a:p>
            <a:r>
              <a:rPr lang="en-US" dirty="0" smtClean="0"/>
              <a:t>How capable is the firm of managing volatile markets? Should firm purchase insurance or assets with low downside risk?</a:t>
            </a:r>
          </a:p>
          <a:p>
            <a:r>
              <a:rPr lang="en-US" dirty="0" smtClean="0"/>
              <a:t>What time frame is used for decision-making? – cash flow needs by time period</a:t>
            </a:r>
          </a:p>
        </p:txBody>
      </p:sp>
    </p:spTree>
    <p:extLst>
      <p:ext uri="{BB962C8B-B14F-4D97-AF65-F5344CB8AC3E}">
        <p14:creationId xmlns:p14="http://schemas.microsoft.com/office/powerpoint/2010/main" val="4203520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 on Asset by Type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1" y="1295400"/>
            <a:ext cx="7772400" cy="5334000"/>
          </a:xfrm>
        </p:spPr>
      </p:pic>
    </p:spTree>
    <p:extLst>
      <p:ext uri="{BB962C8B-B14F-4D97-AF65-F5344CB8AC3E}">
        <p14:creationId xmlns:p14="http://schemas.microsoft.com/office/powerpoint/2010/main" val="1633628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Prospective Returns Next Decade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47800"/>
            <a:ext cx="7467600" cy="4572000"/>
          </a:xfrm>
        </p:spPr>
      </p:pic>
    </p:spTree>
    <p:extLst>
      <p:ext uri="{BB962C8B-B14F-4D97-AF65-F5344CB8AC3E}">
        <p14:creationId xmlns:p14="http://schemas.microsoft.com/office/powerpoint/2010/main" val="114016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WWII Employment </a:t>
            </a:r>
            <a:br>
              <a:rPr lang="en-US" dirty="0" smtClean="0"/>
            </a:br>
            <a:r>
              <a:rPr lang="en-US" dirty="0" smtClean="0"/>
              <a:t>Business Cycles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0676278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Maxims for Health Plan Sponsors and Health Systems Organizers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The Health Care world is round, not flat</a:t>
            </a:r>
          </a:p>
          <a:p>
            <a:pPr lvl="1"/>
            <a:r>
              <a:rPr lang="en-US" dirty="0" smtClean="0"/>
              <a:t>Consumers need to understand complex choices</a:t>
            </a:r>
          </a:p>
          <a:p>
            <a:r>
              <a:rPr lang="en-US" sz="3600" dirty="0" smtClean="0"/>
              <a:t>The 80-20 rule applies to health care</a:t>
            </a:r>
          </a:p>
          <a:p>
            <a:pPr lvl="1"/>
            <a:r>
              <a:rPr lang="en-US" dirty="0" smtClean="0"/>
              <a:t>Manage existent and potential chronic disease</a:t>
            </a:r>
          </a:p>
          <a:p>
            <a:r>
              <a:rPr lang="en-US" sz="3600" dirty="0" smtClean="0"/>
              <a:t>What you purchase matters more than whether you get a good price</a:t>
            </a:r>
          </a:p>
          <a:p>
            <a:pPr lvl="1"/>
            <a:r>
              <a:rPr lang="en-US" dirty="0" smtClean="0"/>
              <a:t>Encourage care with B &gt;&gt; C</a:t>
            </a:r>
          </a:p>
          <a:p>
            <a:endParaRPr lang="en-US" dirty="0"/>
          </a:p>
          <a:p>
            <a:pPr marL="0" indent="0">
              <a:buNone/>
            </a:pPr>
            <a:r>
              <a:rPr lang="en-US" i="1" dirty="0" smtClean="0"/>
              <a:t>Predictive Modeling is essential to implement all three directives</a:t>
            </a:r>
            <a:endParaRPr lang="en-US" i="1" dirty="0"/>
          </a:p>
        </p:txBody>
      </p:sp>
    </p:spTree>
    <p:extLst>
      <p:ext uri="{BB962C8B-B14F-4D97-AF65-F5344CB8AC3E}">
        <p14:creationId xmlns:p14="http://schemas.microsoft.com/office/powerpoint/2010/main" val="36873218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Risk Management</a:t>
            </a:r>
            <a:endParaRPr lang="en-US" dirty="0"/>
          </a:p>
        </p:txBody>
      </p:sp>
      <p:sp>
        <p:nvSpPr>
          <p:cNvPr id="3" name="Content Placeholder 2"/>
          <p:cNvSpPr>
            <a:spLocks noGrp="1"/>
          </p:cNvSpPr>
          <p:nvPr>
            <p:ph idx="1"/>
          </p:nvPr>
        </p:nvSpPr>
        <p:spPr/>
        <p:txBody>
          <a:bodyPr>
            <a:normAutofit fontScale="92500"/>
          </a:bodyPr>
          <a:lstStyle/>
          <a:p>
            <a:r>
              <a:rPr lang="en-US" dirty="0" smtClean="0"/>
              <a:t>For health and productivity management absenteeism </a:t>
            </a:r>
            <a:r>
              <a:rPr lang="en-US" dirty="0"/>
              <a:t>and </a:t>
            </a:r>
            <a:r>
              <a:rPr lang="en-US" dirty="0" err="1"/>
              <a:t>presenteeism</a:t>
            </a:r>
            <a:r>
              <a:rPr lang="en-US" dirty="0"/>
              <a:t> </a:t>
            </a:r>
            <a:r>
              <a:rPr lang="en-US" dirty="0" smtClean="0"/>
              <a:t>policies must be clear and purposeful.  If key personnel cannot perform at desired level, what backup exists?</a:t>
            </a:r>
            <a:endParaRPr lang="en-US" dirty="0"/>
          </a:p>
          <a:p>
            <a:r>
              <a:rPr lang="en-US" dirty="0"/>
              <a:t>To what degree does the firm wish to select and encourage cost-worthy and only cost-worthy health </a:t>
            </a:r>
            <a:r>
              <a:rPr lang="en-US" dirty="0" smtClean="0"/>
              <a:t>care? </a:t>
            </a:r>
          </a:p>
          <a:p>
            <a:r>
              <a:rPr lang="en-US" dirty="0" smtClean="0"/>
              <a:t>To </a:t>
            </a:r>
            <a:r>
              <a:rPr lang="en-US" dirty="0"/>
              <a:t>what degree does the firm want to intervene in the health </a:t>
            </a:r>
            <a:r>
              <a:rPr lang="en-US" dirty="0" smtClean="0"/>
              <a:t>care choices </a:t>
            </a:r>
            <a:r>
              <a:rPr lang="en-US" dirty="0"/>
              <a:t>of its employees?</a:t>
            </a:r>
          </a:p>
          <a:p>
            <a:endParaRPr lang="en-US" dirty="0"/>
          </a:p>
        </p:txBody>
      </p:sp>
    </p:spTree>
    <p:extLst>
      <p:ext uri="{BB962C8B-B14F-4D97-AF65-F5344CB8AC3E}">
        <p14:creationId xmlns:p14="http://schemas.microsoft.com/office/powerpoint/2010/main" val="217068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Plans: Value + Choice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If objective is to maximize choice (of providers), then subsidized payment must be limited and not directed to certain choices.</a:t>
            </a:r>
          </a:p>
          <a:p>
            <a:r>
              <a:rPr lang="en-US" dirty="0" smtClean="0"/>
              <a:t>If objective is to purchase cost-worthy and only cost-worthy care, then choice must be limited &amp; high funding coverage provided.</a:t>
            </a:r>
          </a:p>
          <a:p>
            <a:r>
              <a:rPr lang="en-US" dirty="0" smtClean="0"/>
              <a:t>Predictive modeling is especially useful in addressing the latter approach to identify</a:t>
            </a:r>
          </a:p>
          <a:p>
            <a:pPr lvl="1"/>
            <a:r>
              <a:rPr lang="en-US" dirty="0" smtClean="0"/>
              <a:t>Cost-effective health management</a:t>
            </a:r>
          </a:p>
          <a:p>
            <a:pPr lvl="1"/>
            <a:r>
              <a:rPr lang="en-US" dirty="0" smtClean="0"/>
              <a:t>Productivity improvement</a:t>
            </a:r>
          </a:p>
        </p:txBody>
      </p:sp>
    </p:spTree>
    <p:extLst>
      <p:ext uri="{BB962C8B-B14F-4D97-AF65-F5344CB8AC3E}">
        <p14:creationId xmlns:p14="http://schemas.microsoft.com/office/powerpoint/2010/main" val="37061353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Expect Public Policy to Solve Your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Former Colorado Governor Richard </a:t>
            </a:r>
            <a:r>
              <a:rPr lang="en-US" dirty="0" err="1" smtClean="0"/>
              <a:t>Lamm</a:t>
            </a:r>
            <a:r>
              <a:rPr lang="en-US" dirty="0" smtClean="0"/>
              <a:t> put it best:</a:t>
            </a:r>
          </a:p>
          <a:p>
            <a:r>
              <a:rPr lang="en-US" dirty="0" smtClean="0"/>
              <a:t>“The dilemma of democracy is that citizens want more services as consumers than they are willing to pay for as taxpayers.”</a:t>
            </a:r>
          </a:p>
          <a:p>
            <a:r>
              <a:rPr lang="en-US" dirty="0" smtClean="0"/>
              <a:t>“The ultimate challenge to an aging, technology-based society is to adjust public expectations to what the society can realistically afford.”</a:t>
            </a:r>
            <a:endParaRPr lang="en-US" dirty="0"/>
          </a:p>
        </p:txBody>
      </p:sp>
    </p:spTree>
    <p:extLst>
      <p:ext uri="{BB962C8B-B14F-4D97-AF65-F5344CB8AC3E}">
        <p14:creationId xmlns:p14="http://schemas.microsoft.com/office/powerpoint/2010/main" val="2647248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Tradeoff</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62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607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Health Expenditures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478" y="1371600"/>
            <a:ext cx="8035043" cy="5105400"/>
          </a:xfrm>
        </p:spPr>
      </p:pic>
    </p:spTree>
    <p:extLst>
      <p:ext uri="{BB962C8B-B14F-4D97-AF65-F5344CB8AC3E}">
        <p14:creationId xmlns:p14="http://schemas.microsoft.com/office/powerpoint/2010/main" val="569865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Debiting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371600"/>
            <a:ext cx="7086600" cy="4800600"/>
          </a:xfrm>
        </p:spPr>
      </p:pic>
    </p:spTree>
    <p:extLst>
      <p:ext uri="{BB962C8B-B14F-4D97-AF65-F5344CB8AC3E}">
        <p14:creationId xmlns:p14="http://schemas.microsoft.com/office/powerpoint/2010/main" val="830229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89915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562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Holds Marketed Treasuries?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0329" y="1600200"/>
            <a:ext cx="5843341" cy="4525963"/>
          </a:xfrm>
        </p:spPr>
      </p:pic>
    </p:spTree>
    <p:extLst>
      <p:ext uri="{BB962C8B-B14F-4D97-AF65-F5344CB8AC3E}">
        <p14:creationId xmlns:p14="http://schemas.microsoft.com/office/powerpoint/2010/main" val="30650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WWII Real Retail Sales Business Cycles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37756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4 Indicators Since Trough</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95400"/>
            <a:ext cx="7696200" cy="5181600"/>
          </a:xfrm>
        </p:spPr>
      </p:pic>
    </p:spTree>
    <p:extLst>
      <p:ext uri="{BB962C8B-B14F-4D97-AF65-F5344CB8AC3E}">
        <p14:creationId xmlns:p14="http://schemas.microsoft.com/office/powerpoint/2010/main" val="3370399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2561</Words>
  <Application>Microsoft Office PowerPoint</Application>
  <PresentationFormat>On-screen Show (4:3)</PresentationFormat>
  <Paragraphs>333</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Macroeconomic Insights Affecting Your Business Decisions  Presentation for Diversified Insurance Services February 20, 2013</vt:lpstr>
      <vt:lpstr>Agenda – The Economy</vt:lpstr>
      <vt:lpstr>Agenda- Business Decision Making</vt:lpstr>
      <vt:lpstr>Macroeconomic Trends - I</vt:lpstr>
      <vt:lpstr>Post WWII Industrial Production Business Cycles</vt:lpstr>
      <vt:lpstr>Post WWII -Real Income  Business Cycles</vt:lpstr>
      <vt:lpstr>Post WWII Employment  Business Cycles</vt:lpstr>
      <vt:lpstr>Post WWII Real Retail Sales Business Cycles</vt:lpstr>
      <vt:lpstr>Big 4 Indicators Since Trough</vt:lpstr>
      <vt:lpstr>Employment Downturn</vt:lpstr>
      <vt:lpstr>Interpretation</vt:lpstr>
      <vt:lpstr>Unsustainable Trends</vt:lpstr>
      <vt:lpstr>Total Debt to GDP – 1995 - 2011</vt:lpstr>
      <vt:lpstr>Debt Composition as % of GDP</vt:lpstr>
      <vt:lpstr>Negative Real Yields</vt:lpstr>
      <vt:lpstr>Household Debt and Debt Service  Relative to HH Income</vt:lpstr>
      <vt:lpstr>The Burden of the National Debt</vt:lpstr>
      <vt:lpstr>Total Public Debt to GDP</vt:lpstr>
      <vt:lpstr>The Unstarvable Beast</vt:lpstr>
      <vt:lpstr>Excess Reserves</vt:lpstr>
      <vt:lpstr>Dual Mandate for the Federal Reserve</vt:lpstr>
      <vt:lpstr>Macroeconomic Stabilization Policy</vt:lpstr>
      <vt:lpstr>PowerPoint Presentation</vt:lpstr>
      <vt:lpstr>Monetary Policy “Outs” and “Ins”</vt:lpstr>
      <vt:lpstr>Macroeconomic Risks</vt:lpstr>
      <vt:lpstr>Guidance</vt:lpstr>
      <vt:lpstr>Index of Economic Policy Uncertainty</vt:lpstr>
      <vt:lpstr>Economic Uncertainty Increases Unemployment</vt:lpstr>
      <vt:lpstr>Part II - Health Expenditures and Macro Effects</vt:lpstr>
      <vt:lpstr>PowerPoint Presentation</vt:lpstr>
      <vt:lpstr>Federal Health Spending Projections</vt:lpstr>
      <vt:lpstr>Health Expenditure Trends</vt:lpstr>
      <vt:lpstr>Global Health Expenditure Trends</vt:lpstr>
      <vt:lpstr>Increasing Burden of Health Insurance</vt:lpstr>
      <vt:lpstr>Health Care Nirvana</vt:lpstr>
      <vt:lpstr>Is the Term “U.S. Health Care System” an Oxymoron? J. D. Kleinke (2001) thinks so.</vt:lpstr>
      <vt:lpstr>Key Health Care Expenditure Drivers</vt:lpstr>
      <vt:lpstr>Demographics Complicate Choices</vt:lpstr>
      <vt:lpstr>Chronic Disease Prevalence Rises More than Proportionately with Age</vt:lpstr>
      <vt:lpstr>Chronic Conditions are Costly</vt:lpstr>
      <vt:lpstr>The Impact of Chronic Disease</vt:lpstr>
      <vt:lpstr>Most Costly Conditions</vt:lpstr>
      <vt:lpstr>The 80–20 Rule Applies to Health Care</vt:lpstr>
      <vt:lpstr>Wasteful Health Care Spending</vt:lpstr>
      <vt:lpstr>The Three Primary Laws of Economics</vt:lpstr>
      <vt:lpstr>Pay Through the Nose!</vt:lpstr>
      <vt:lpstr>Milwaukee’s Hospital Prices are High</vt:lpstr>
      <vt:lpstr>Milwaukee’s Physician Prices are High</vt:lpstr>
      <vt:lpstr>Who Wants to Play Exchange?</vt:lpstr>
      <vt:lpstr>Exchanges “Can” Create Effective Competition</vt:lpstr>
      <vt:lpstr>Health Insurance Exchanges</vt:lpstr>
      <vt:lpstr>Rules for Exchanges</vt:lpstr>
      <vt:lpstr>Challenges for Exchange Implementation</vt:lpstr>
      <vt:lpstr>Employer Provided Insurance Under Health Reform -2014</vt:lpstr>
      <vt:lpstr>Incentives Under Health Reform</vt:lpstr>
      <vt:lpstr>Commentary on Health Reform</vt:lpstr>
      <vt:lpstr>Does “Moneyball” Apply to Health Care? </vt:lpstr>
      <vt:lpstr>Predictive Modeling</vt:lpstr>
      <vt:lpstr>Implications of Predictive Modeling</vt:lpstr>
      <vt:lpstr>Impact of Ambulatory Care Coordination </vt:lpstr>
      <vt:lpstr>Risk Reduction is Cost-Effective</vt:lpstr>
      <vt:lpstr>Recent Wisconsin Example on Use of Predictive Modeling (PM)</vt:lpstr>
      <vt:lpstr>Value Based Insurance Design (VBID)</vt:lpstr>
      <vt:lpstr>VBID is fiscally responsible</vt:lpstr>
      <vt:lpstr>Suggested Guidance for Health Care Management</vt:lpstr>
      <vt:lpstr>Guidance Continued</vt:lpstr>
      <vt:lpstr>Part III - Asset Management Questions</vt:lpstr>
      <vt:lpstr>Returns on Asset by Type</vt:lpstr>
      <vt:lpstr>Prospective Returns Next Decade</vt:lpstr>
      <vt:lpstr>3 Maxims for Health Plan Sponsors and Health Systems Organizers</vt:lpstr>
      <vt:lpstr>Health Risk Management</vt:lpstr>
      <vt:lpstr>Health Plans: Value + Choice</vt:lpstr>
      <vt:lpstr>Don’t Expect Public Policy to Solve Your Problem</vt:lpstr>
      <vt:lpstr>The Big Tradeoff</vt:lpstr>
      <vt:lpstr>Accounting for Health Expenditures</vt:lpstr>
      <vt:lpstr>Automatic Debiting</vt:lpstr>
      <vt:lpstr>PowerPoint Presentation</vt:lpstr>
      <vt:lpstr>Who Holds Marketed Treasuries?</vt:lpstr>
    </vt:vector>
  </TitlesOfParts>
  <Company>Lawrence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Insights Affecting Your Business Decision  Presentation for Diversified Insurance Services February 20, 2013</dc:title>
  <dc:creator>Merton D. Finkler</dc:creator>
  <cp:lastModifiedBy>Merton D. Finkler</cp:lastModifiedBy>
  <cp:revision>82</cp:revision>
  <cp:lastPrinted>2013-01-29T19:55:50Z</cp:lastPrinted>
  <dcterms:created xsi:type="dcterms:W3CDTF">2013-01-21T20:25:18Z</dcterms:created>
  <dcterms:modified xsi:type="dcterms:W3CDTF">2013-02-18T15:20:37Z</dcterms:modified>
</cp:coreProperties>
</file>